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14.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 id="2147484013" r:id="rId5"/>
  </p:sldMasterIdLst>
  <p:notesMasterIdLst>
    <p:notesMasterId r:id="rId32"/>
  </p:notesMasterIdLst>
  <p:handoutMasterIdLst>
    <p:handoutMasterId r:id="rId33"/>
  </p:handoutMasterIdLst>
  <p:sldIdLst>
    <p:sldId id="256" r:id="rId6"/>
    <p:sldId id="261" r:id="rId7"/>
    <p:sldId id="314" r:id="rId8"/>
    <p:sldId id="280" r:id="rId9"/>
    <p:sldId id="286" r:id="rId10"/>
    <p:sldId id="315" r:id="rId11"/>
    <p:sldId id="306" r:id="rId12"/>
    <p:sldId id="300" r:id="rId13"/>
    <p:sldId id="317" r:id="rId14"/>
    <p:sldId id="316" r:id="rId15"/>
    <p:sldId id="318" r:id="rId16"/>
    <p:sldId id="319" r:id="rId17"/>
    <p:sldId id="320" r:id="rId18"/>
    <p:sldId id="321" r:id="rId19"/>
    <p:sldId id="322" r:id="rId20"/>
    <p:sldId id="323" r:id="rId21"/>
    <p:sldId id="324" r:id="rId22"/>
    <p:sldId id="326" r:id="rId23"/>
    <p:sldId id="328" r:id="rId24"/>
    <p:sldId id="329" r:id="rId25"/>
    <p:sldId id="330" r:id="rId26"/>
    <p:sldId id="331" r:id="rId27"/>
    <p:sldId id="332" r:id="rId28"/>
    <p:sldId id="333" r:id="rId29"/>
    <p:sldId id="334" r:id="rId30"/>
    <p:sldId id="335" r:id="rId31"/>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75F"/>
    <a:srgbClr val="003399"/>
    <a:srgbClr val="000099"/>
    <a:srgbClr val="EEEEEE"/>
    <a:srgbClr val="EEC621"/>
    <a:srgbClr val="E58C09"/>
    <a:srgbClr val="43467B"/>
    <a:srgbClr val="AEA422"/>
    <a:srgbClr val="F69E1D"/>
    <a:srgbClr val="E19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034" autoAdjust="0"/>
  </p:normalViewPr>
  <p:slideViewPr>
    <p:cSldViewPr>
      <p:cViewPr varScale="1">
        <p:scale>
          <a:sx n="114" d="100"/>
          <a:sy n="114" d="100"/>
        </p:scale>
        <p:origin x="414" y="114"/>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latin typeface="Tw Cen MT" panose="020B0602020104020603" pitchFamily="34" charset="0"/>
            </a:endParaRPr>
          </a:p>
        </p:txBody>
      </p:sp>
      <p:sp>
        <p:nvSpPr>
          <p:cNvPr id="3" name="Segnaposto data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C7229B0-3DF2-4999-A1C2-AE1C4C4470E8}" type="datetime1">
              <a:rPr lang="it-IT" smtClean="0">
                <a:latin typeface="Tw Cen MT" panose="020B0602020104020603" pitchFamily="34" charset="0"/>
              </a:rPr>
              <a:t>12/01/2024</a:t>
            </a:fld>
            <a:endParaRPr lang="it-IT">
              <a:latin typeface="Tw Cen MT" panose="020B0602020104020603" pitchFamily="34" charset="0"/>
            </a:endParaRPr>
          </a:p>
        </p:txBody>
      </p:sp>
      <p:sp>
        <p:nvSpPr>
          <p:cNvPr id="4" name="Segnaposto piè di pagina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latin typeface="Tw Cen MT" panose="020B0602020104020603" pitchFamily="34" charset="0"/>
            </a:endParaRPr>
          </a:p>
        </p:txBody>
      </p:sp>
      <p:sp>
        <p:nvSpPr>
          <p:cNvPr id="5" name="Segnaposto numero diapositiva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1BB1589-0F8A-400D-AEF4-57688446A2F5}" type="slidenum">
              <a:rPr lang="it-IT" smtClean="0">
                <a:latin typeface="Tw Cen MT" panose="020B0602020104020603" pitchFamily="34" charset="0"/>
              </a:rPr>
              <a:t>‹N›</a:t>
            </a:fld>
            <a:endParaRPr lang="it-IT">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pPr rtl="0"/>
            <a:fld id="{A8179E5A-E0EC-4D14-85DA-2BF1DBD2D7AB}" type="datetime1">
              <a:rPr lang="it-IT" noProof="0" smtClean="0"/>
              <a:t>12/01/2024</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pPr rtl="0"/>
            <a:fld id="{DAE5FABD-26C8-4F74-B1E3-45BC91BC9D7B}" type="slidenum">
              <a:rPr lang="it-IT" noProof="0" smtClean="0"/>
              <a:pPr/>
              <a:t>‹N›</a:t>
            </a:fld>
            <a:endParaRPr lang="it-IT" noProof="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2</a:t>
            </a:fld>
            <a:endParaRPr lang="it-IT"/>
          </a:p>
        </p:txBody>
      </p:sp>
    </p:spTree>
    <p:extLst>
      <p:ext uri="{BB962C8B-B14F-4D97-AF65-F5344CB8AC3E}">
        <p14:creationId xmlns:p14="http://schemas.microsoft.com/office/powerpoint/2010/main" val="3147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11</a:t>
            </a:fld>
            <a:endParaRPr lang="it-IT"/>
          </a:p>
        </p:txBody>
      </p:sp>
    </p:spTree>
    <p:extLst>
      <p:ext uri="{BB962C8B-B14F-4D97-AF65-F5344CB8AC3E}">
        <p14:creationId xmlns:p14="http://schemas.microsoft.com/office/powerpoint/2010/main" val="55476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12</a:t>
            </a:fld>
            <a:endParaRPr lang="it-IT"/>
          </a:p>
        </p:txBody>
      </p:sp>
    </p:spTree>
    <p:extLst>
      <p:ext uri="{BB962C8B-B14F-4D97-AF65-F5344CB8AC3E}">
        <p14:creationId xmlns:p14="http://schemas.microsoft.com/office/powerpoint/2010/main" val="177626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13</a:t>
            </a:fld>
            <a:endParaRPr lang="it-IT"/>
          </a:p>
        </p:txBody>
      </p:sp>
    </p:spTree>
    <p:extLst>
      <p:ext uri="{BB962C8B-B14F-4D97-AF65-F5344CB8AC3E}">
        <p14:creationId xmlns:p14="http://schemas.microsoft.com/office/powerpoint/2010/main" val="800632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14</a:t>
            </a:fld>
            <a:endParaRPr lang="it-IT"/>
          </a:p>
        </p:txBody>
      </p:sp>
    </p:spTree>
    <p:extLst>
      <p:ext uri="{BB962C8B-B14F-4D97-AF65-F5344CB8AC3E}">
        <p14:creationId xmlns:p14="http://schemas.microsoft.com/office/powerpoint/2010/main" val="1241186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15</a:t>
            </a:fld>
            <a:endParaRPr lang="it-IT"/>
          </a:p>
        </p:txBody>
      </p:sp>
    </p:spTree>
    <p:extLst>
      <p:ext uri="{BB962C8B-B14F-4D97-AF65-F5344CB8AC3E}">
        <p14:creationId xmlns:p14="http://schemas.microsoft.com/office/powerpoint/2010/main" val="1355070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16</a:t>
            </a:fld>
            <a:endParaRPr lang="it-IT"/>
          </a:p>
        </p:txBody>
      </p:sp>
    </p:spTree>
    <p:extLst>
      <p:ext uri="{BB962C8B-B14F-4D97-AF65-F5344CB8AC3E}">
        <p14:creationId xmlns:p14="http://schemas.microsoft.com/office/powerpoint/2010/main" val="2990822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17</a:t>
            </a:fld>
            <a:endParaRPr lang="it-IT"/>
          </a:p>
        </p:txBody>
      </p:sp>
    </p:spTree>
    <p:extLst>
      <p:ext uri="{BB962C8B-B14F-4D97-AF65-F5344CB8AC3E}">
        <p14:creationId xmlns:p14="http://schemas.microsoft.com/office/powerpoint/2010/main" val="175264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18</a:t>
            </a:fld>
            <a:endParaRPr lang="it-IT"/>
          </a:p>
        </p:txBody>
      </p:sp>
    </p:spTree>
    <p:extLst>
      <p:ext uri="{BB962C8B-B14F-4D97-AF65-F5344CB8AC3E}">
        <p14:creationId xmlns:p14="http://schemas.microsoft.com/office/powerpoint/2010/main" val="225206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DAE5FABD-26C8-4F74-B1E3-45BC91BC9D7B}" type="slidenum">
              <a:rPr kumimoji="0" lang="it-IT" sz="12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90059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20</a:t>
            </a:fld>
            <a:endParaRPr lang="it-IT"/>
          </a:p>
        </p:txBody>
      </p:sp>
    </p:spTree>
    <p:extLst>
      <p:ext uri="{BB962C8B-B14F-4D97-AF65-F5344CB8AC3E}">
        <p14:creationId xmlns:p14="http://schemas.microsoft.com/office/powerpoint/2010/main" val="319063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3</a:t>
            </a:fld>
            <a:endParaRPr lang="it-IT"/>
          </a:p>
        </p:txBody>
      </p:sp>
    </p:spTree>
    <p:extLst>
      <p:ext uri="{BB962C8B-B14F-4D97-AF65-F5344CB8AC3E}">
        <p14:creationId xmlns:p14="http://schemas.microsoft.com/office/powerpoint/2010/main" val="298844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21</a:t>
            </a:fld>
            <a:endParaRPr lang="it-IT"/>
          </a:p>
        </p:txBody>
      </p:sp>
    </p:spTree>
    <p:extLst>
      <p:ext uri="{BB962C8B-B14F-4D97-AF65-F5344CB8AC3E}">
        <p14:creationId xmlns:p14="http://schemas.microsoft.com/office/powerpoint/2010/main" val="2041488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22</a:t>
            </a:fld>
            <a:endParaRPr lang="it-IT"/>
          </a:p>
        </p:txBody>
      </p:sp>
    </p:spTree>
    <p:extLst>
      <p:ext uri="{BB962C8B-B14F-4D97-AF65-F5344CB8AC3E}">
        <p14:creationId xmlns:p14="http://schemas.microsoft.com/office/powerpoint/2010/main" val="359872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23</a:t>
            </a:fld>
            <a:endParaRPr lang="it-IT"/>
          </a:p>
        </p:txBody>
      </p:sp>
    </p:spTree>
    <p:extLst>
      <p:ext uri="{BB962C8B-B14F-4D97-AF65-F5344CB8AC3E}">
        <p14:creationId xmlns:p14="http://schemas.microsoft.com/office/powerpoint/2010/main" val="2658987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24</a:t>
            </a:fld>
            <a:endParaRPr lang="it-IT"/>
          </a:p>
        </p:txBody>
      </p:sp>
    </p:spTree>
    <p:extLst>
      <p:ext uri="{BB962C8B-B14F-4D97-AF65-F5344CB8AC3E}">
        <p14:creationId xmlns:p14="http://schemas.microsoft.com/office/powerpoint/2010/main" val="784652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25</a:t>
            </a:fld>
            <a:endParaRPr lang="it-IT"/>
          </a:p>
        </p:txBody>
      </p:sp>
    </p:spTree>
    <p:extLst>
      <p:ext uri="{BB962C8B-B14F-4D97-AF65-F5344CB8AC3E}">
        <p14:creationId xmlns:p14="http://schemas.microsoft.com/office/powerpoint/2010/main" val="739516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26</a:t>
            </a:fld>
            <a:endParaRPr lang="it-IT"/>
          </a:p>
        </p:txBody>
      </p:sp>
    </p:spTree>
    <p:extLst>
      <p:ext uri="{BB962C8B-B14F-4D97-AF65-F5344CB8AC3E}">
        <p14:creationId xmlns:p14="http://schemas.microsoft.com/office/powerpoint/2010/main" val="88050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4</a:t>
            </a:fld>
            <a:endParaRPr lang="it-IT"/>
          </a:p>
        </p:txBody>
      </p:sp>
    </p:spTree>
    <p:extLst>
      <p:ext uri="{BB962C8B-B14F-4D97-AF65-F5344CB8AC3E}">
        <p14:creationId xmlns:p14="http://schemas.microsoft.com/office/powerpoint/2010/main" val="352474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5</a:t>
            </a:fld>
            <a:endParaRPr lang="it-IT"/>
          </a:p>
        </p:txBody>
      </p:sp>
    </p:spTree>
    <p:extLst>
      <p:ext uri="{BB962C8B-B14F-4D97-AF65-F5344CB8AC3E}">
        <p14:creationId xmlns:p14="http://schemas.microsoft.com/office/powerpoint/2010/main" val="193529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6</a:t>
            </a:fld>
            <a:endParaRPr lang="it-IT"/>
          </a:p>
        </p:txBody>
      </p:sp>
    </p:spTree>
    <p:extLst>
      <p:ext uri="{BB962C8B-B14F-4D97-AF65-F5344CB8AC3E}">
        <p14:creationId xmlns:p14="http://schemas.microsoft.com/office/powerpoint/2010/main" val="211098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7</a:t>
            </a:fld>
            <a:endParaRPr lang="it-IT"/>
          </a:p>
        </p:txBody>
      </p:sp>
    </p:spTree>
    <p:extLst>
      <p:ext uri="{BB962C8B-B14F-4D97-AF65-F5344CB8AC3E}">
        <p14:creationId xmlns:p14="http://schemas.microsoft.com/office/powerpoint/2010/main" val="378223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8</a:t>
            </a:fld>
            <a:endParaRPr lang="it-IT"/>
          </a:p>
        </p:txBody>
      </p:sp>
    </p:spTree>
    <p:extLst>
      <p:ext uri="{BB962C8B-B14F-4D97-AF65-F5344CB8AC3E}">
        <p14:creationId xmlns:p14="http://schemas.microsoft.com/office/powerpoint/2010/main" val="290059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9</a:t>
            </a:fld>
            <a:endParaRPr lang="it-IT"/>
          </a:p>
        </p:txBody>
      </p:sp>
    </p:spTree>
    <p:extLst>
      <p:ext uri="{BB962C8B-B14F-4D97-AF65-F5344CB8AC3E}">
        <p14:creationId xmlns:p14="http://schemas.microsoft.com/office/powerpoint/2010/main" val="173987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AE5FABD-26C8-4F74-B1E3-45BC91BC9D7B}" type="slidenum">
              <a:rPr lang="it-IT" smtClean="0"/>
              <a:pPr rtl="0"/>
              <a:t>10</a:t>
            </a:fld>
            <a:endParaRPr lang="it-IT"/>
          </a:p>
        </p:txBody>
      </p:sp>
    </p:spTree>
    <p:extLst>
      <p:ext uri="{BB962C8B-B14F-4D97-AF65-F5344CB8AC3E}">
        <p14:creationId xmlns:p14="http://schemas.microsoft.com/office/powerpoint/2010/main" val="56380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olo_Curry">
    <p:bg>
      <p:bgPr>
        <a:solidFill>
          <a:schemeClr val="bg1">
            <a:lumMod val="95000"/>
          </a:schemeClr>
        </a:solidFill>
        <a:effectLst/>
      </p:bgPr>
    </p:bg>
    <p:spTree>
      <p:nvGrpSpPr>
        <p:cNvPr id="1" name=""/>
        <p:cNvGrpSpPr/>
        <p:nvPr/>
      </p:nvGrpSpPr>
      <p:grpSpPr>
        <a:xfrm>
          <a:off x="0" y="0"/>
          <a:ext cx="0" cy="0"/>
          <a:chOff x="0" y="0"/>
          <a:chExt cx="0" cy="0"/>
        </a:xfrm>
      </p:grpSpPr>
      <p:sp>
        <p:nvSpPr>
          <p:cNvPr id="53" name="Segnaposto tes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it-IT" noProof="0"/>
              <a:t>I</a:t>
            </a:r>
          </a:p>
        </p:txBody>
      </p:sp>
      <p:sp>
        <p:nvSpPr>
          <p:cNvPr id="48" name="Figura a mano libera: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9" name="Figura a mano libera: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33" name="Rettango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9" name="Segnaposto immagine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sottotitolo e contenu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immagine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it-IT" noProof="0"/>
              <a:t>Inserire immagine</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TITOLO_Blu">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TITOLO_smerald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_arancion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O TITOLO_rosa">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TITOLO_celest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TITOLO_grigi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TITOLO_Blu_patch triangolo BG">
    <p:spTree>
      <p:nvGrpSpPr>
        <p:cNvPr id="1" name=""/>
        <p:cNvGrpSpPr/>
        <p:nvPr/>
      </p:nvGrpSpPr>
      <p:grpSpPr>
        <a:xfrm>
          <a:off x="0" y="0"/>
          <a:ext cx="0" cy="0"/>
          <a:chOff x="0" y="0"/>
          <a:chExt cx="0" cy="0"/>
        </a:xfrm>
      </p:grpSpPr>
      <p:sp>
        <p:nvSpPr>
          <p:cNvPr id="8" name="Figura a mano libera: Forma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noProof="0"/>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olo sottotitolo contenuto e immagin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immagine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it-IT" noProof="0"/>
              <a:t>Inserire immagine</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9" name="Segnaposto immagine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3" name="Segnaposto numero diapositiva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olo sottotitolo contenuto e immagine_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9" name="Segnaposto immagine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3" name="Segnaposto numero diapositiva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lide titolo_Curry">
    <p:bg>
      <p:bgPr>
        <a:solidFill>
          <a:schemeClr val="bg1">
            <a:lumMod val="95000"/>
          </a:schemeClr>
        </a:solidFill>
        <a:effectLst/>
      </p:bgPr>
    </p:bg>
    <p:spTree>
      <p:nvGrpSpPr>
        <p:cNvPr id="1" name=""/>
        <p:cNvGrpSpPr/>
        <p:nvPr/>
      </p:nvGrpSpPr>
      <p:grpSpPr>
        <a:xfrm>
          <a:off x="0" y="0"/>
          <a:ext cx="0" cy="0"/>
          <a:chOff x="0" y="0"/>
          <a:chExt cx="0" cy="0"/>
        </a:xfrm>
      </p:grpSpPr>
      <p:sp>
        <p:nvSpPr>
          <p:cNvPr id="53" name="Segnaposto tes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it-IT" noProof="0"/>
              <a:t>I</a:t>
            </a:r>
          </a:p>
        </p:txBody>
      </p:sp>
      <p:sp>
        <p:nvSpPr>
          <p:cNvPr id="48" name="Figura a mano libera: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9" name="Figura a mano libera: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33" name="Rettango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9" name="Segnaposto immagine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olo sottotitolo contenuto e immagine_barra forme bianca in alto">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2" name="Segnaposto testo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rtlCol="0"/>
          <a:lstStyle>
            <a:lvl1pPr marL="0" indent="0">
              <a:buNone/>
              <a:defRPr>
                <a:solidFill>
                  <a:schemeClr val="tx1">
                    <a:alpha val="0"/>
                  </a:schemeClr>
                </a:solidFill>
              </a:defRPr>
            </a:lvl1pPr>
          </a:lstStyle>
          <a:p>
            <a:pPr lvl="0" rtl="0"/>
            <a:r>
              <a:rPr lang="it-IT" noProof="0"/>
              <a:t>I</a:t>
            </a:r>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16" name="Segnaposto numero diapositiva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olo sottotitolo contenuto e metà immagine orizzontale_barra forme in alto">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709677"/>
            <a:ext cx="11094717" cy="1500876"/>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13" name="Segnaposto numero diapositiva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olo sottotitolo contenuto e metà immagine_barra forme in alto">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6553200" y="2667001"/>
            <a:ext cx="5090157" cy="3543552"/>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13" name="Segnaposto numero diapositiva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tà immagine titolo contenuto e 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617492"/>
            <a:ext cx="9890759"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12" name="Segnaposto numero diapositiva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tà immagine titolo due colonne contenuto e 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12" name="Segnaposto contenuto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6446520"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4" name="Segnaposto numero diapositiva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età immagine titolo due colonne contenuto e 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3" name="Segnaposto testo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it-IT" noProof="0"/>
              <a:t>I</a:t>
            </a:r>
          </a:p>
        </p:txBody>
      </p:sp>
      <p:sp>
        <p:nvSpPr>
          <p:cNvPr id="12" name="Segnaposto contenuto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rtlCol="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rtl="0"/>
            <a:r>
              <a:rPr lang="it-IT" noProof="0"/>
              <a:t>Contenuto importante</a:t>
            </a:r>
          </a:p>
        </p:txBody>
      </p:sp>
      <p:sp>
        <p:nvSpPr>
          <p:cNvPr id="8" name="Segnaposto immagine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rtlCol="0" anchor="ctr"/>
          <a:lstStyle>
            <a:lvl1pPr marL="0" indent="0" algn="ctr">
              <a:buNone/>
              <a:defRPr/>
            </a:lvl1pPr>
          </a:lstStyle>
          <a:p>
            <a:pPr rtl="0"/>
            <a:r>
              <a:rPr lang="it-IT" noProof="0"/>
              <a:t>Icona</a:t>
            </a:r>
          </a:p>
        </p:txBody>
      </p:sp>
      <p:sp>
        <p:nvSpPr>
          <p:cNvPr id="15" name="Segnaposto numero diapositiva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tà immagine immagini multiple titolo due colonne contenuto e 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4" name="Segnaposto immagine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5" name="Segnaposto immagine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6" name="Segnaposto immagine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13" name="Segnaposto numero diapositiva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magine intera con barra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10" name="Segnaposto numero diapositiva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2" name="Titolo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magine intera">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7" name="Segnaposto numero diapositiva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2" name="Titolo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magine intera">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6" name="Segnaposto testo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contenuto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rtlCol="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rtl="0"/>
            <a:r>
              <a:rPr lang="it-IT" noProof="0"/>
              <a:t>Contenuto importante</a:t>
            </a:r>
          </a:p>
        </p:txBody>
      </p:sp>
      <p:sp>
        <p:nvSpPr>
          <p:cNvPr id="10" name="Segnaposto numero diapositiva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2" name="Titolo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lide titolo_Curry">
    <p:bg>
      <p:bgPr>
        <a:solidFill>
          <a:schemeClr val="bg1">
            <a:lumMod val="95000"/>
          </a:schemeClr>
        </a:solidFill>
        <a:effectLst/>
      </p:bgPr>
    </p:bg>
    <p:spTree>
      <p:nvGrpSpPr>
        <p:cNvPr id="1" name=""/>
        <p:cNvGrpSpPr/>
        <p:nvPr/>
      </p:nvGrpSpPr>
      <p:grpSpPr>
        <a:xfrm>
          <a:off x="0" y="0"/>
          <a:ext cx="0" cy="0"/>
          <a:chOff x="0" y="0"/>
          <a:chExt cx="0" cy="0"/>
        </a:xfrm>
      </p:grpSpPr>
      <p:sp>
        <p:nvSpPr>
          <p:cNvPr id="11" name="Segnaposto testo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12" name="Segnaposto testo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10" name="Segnaposto tes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295400" y="1905000"/>
            <a:ext cx="5864382" cy="22752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1295400" y="4297679"/>
            <a:ext cx="407258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13" name="Segnaposto testo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14" name="Segnaposto testo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19" name="Segnaposto immagine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mmagine intera">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6" name="Segnaposto testo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contenuto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rtlCol="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rtl="0"/>
            <a:r>
              <a:rPr lang="it-IT" noProof="0"/>
              <a:t>Contenuto importante</a:t>
            </a:r>
          </a:p>
        </p:txBody>
      </p:sp>
      <p:sp>
        <p:nvSpPr>
          <p:cNvPr id="10" name="Segnaposto numero diapositiva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2" name="Titolo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olo sottotitolo contenuto e metà immagine_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021648"/>
            <a:ext cx="5090157" cy="1884265"/>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rtlCol="0">
            <a:spAutoFit/>
          </a:bodyPr>
          <a:lstStyle>
            <a:lvl1pPr marL="0" indent="0">
              <a:buNone/>
              <a:defRPr sz="2400" b="1">
                <a:solidFill>
                  <a:schemeClr val="tx2"/>
                </a:solidFill>
              </a:defRPr>
            </a:lvl1pPr>
          </a:lstStyle>
          <a:p>
            <a:pPr lvl="0" rtl="0"/>
            <a:r>
              <a:rPr lang="it-IT" noProof="0"/>
              <a:t>INSERIRE TESTO AGGIUNTIVO </a:t>
            </a:r>
          </a:p>
        </p:txBody>
      </p:sp>
      <p:sp>
        <p:nvSpPr>
          <p:cNvPr id="12" name="Segnaposto contenuto 6">
            <a:extLst>
              <a:ext uri="{FF2B5EF4-FFF2-40B4-BE49-F238E27FC236}">
                <a16:creationId xmlns:a16="http://schemas.microsoft.com/office/drawing/2014/main" id="{2E79C3B8-3CB6-4D76-8182-4489C35C869A}"/>
              </a:ext>
            </a:extLst>
          </p:cNvPr>
          <p:cNvSpPr>
            <a:spLocks noGrp="1"/>
          </p:cNvSpPr>
          <p:nvPr>
            <p:ph sz="quarter" idx="19" hasCustomPrompt="1"/>
          </p:nvPr>
        </p:nvSpPr>
        <p:spPr>
          <a:xfrm>
            <a:off x="6527803" y="4021648"/>
            <a:ext cx="5090157" cy="1884265"/>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3" name="Segnaposto testo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rtlCol="0">
            <a:spAutoFit/>
          </a:bodyPr>
          <a:lstStyle>
            <a:lvl1pPr marL="0" indent="0">
              <a:buNone/>
              <a:defRPr sz="2400" b="1">
                <a:solidFill>
                  <a:schemeClr val="accent2"/>
                </a:solidFill>
              </a:defRPr>
            </a:lvl1pPr>
          </a:lstStyle>
          <a:p>
            <a:pPr lvl="0" rtl="0"/>
            <a:r>
              <a:rPr lang="it-IT" noProof="0"/>
              <a:t>INSERIRE TESTO AGGIUNTIVO </a:t>
            </a:r>
          </a:p>
        </p:txBody>
      </p:sp>
      <p:sp>
        <p:nvSpPr>
          <p:cNvPr id="14" name="Segnaposto immagine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it-IT" noProof="0"/>
              <a:t>Icona</a:t>
            </a:r>
          </a:p>
        </p:txBody>
      </p:sp>
      <p:sp>
        <p:nvSpPr>
          <p:cNvPr id="15" name="Segnaposto immagine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rtlCol="0" anchor="ctr"/>
          <a:lstStyle>
            <a:lvl1pPr marL="0" indent="0" algn="ctr">
              <a:buNone/>
              <a:defRPr/>
            </a:lvl1pPr>
          </a:lstStyle>
          <a:p>
            <a:pPr rtl="0"/>
            <a:r>
              <a:rPr lang="it-IT" noProof="0"/>
              <a:t>Icona</a:t>
            </a:r>
          </a:p>
        </p:txBody>
      </p:sp>
      <p:sp>
        <p:nvSpPr>
          <p:cNvPr id="17" name="Segnaposto numero diapositiva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olo sottotitolo contenuto e metà immagine_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021648"/>
            <a:ext cx="3474720" cy="1884265"/>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rtlCol="0">
            <a:noAutofit/>
          </a:bodyPr>
          <a:lstStyle>
            <a:lvl1pPr marL="0" indent="0">
              <a:buNone/>
              <a:defRPr sz="2400" b="1">
                <a:solidFill>
                  <a:schemeClr val="tx2"/>
                </a:solidFill>
              </a:defRPr>
            </a:lvl1pPr>
          </a:lstStyle>
          <a:p>
            <a:pPr lvl="0" rtl="0"/>
            <a:r>
              <a:rPr lang="it-IT" noProof="0"/>
              <a:t>INSERIRE TESTO AGGIUNTIVO </a:t>
            </a:r>
          </a:p>
        </p:txBody>
      </p:sp>
      <p:sp>
        <p:nvSpPr>
          <p:cNvPr id="12" name="Segnaposto contenuto 6">
            <a:extLst>
              <a:ext uri="{FF2B5EF4-FFF2-40B4-BE49-F238E27FC236}">
                <a16:creationId xmlns:a16="http://schemas.microsoft.com/office/drawing/2014/main" id="{2E79C3B8-3CB6-4D76-8182-4489C35C869A}"/>
              </a:ext>
            </a:extLst>
          </p:cNvPr>
          <p:cNvSpPr>
            <a:spLocks noGrp="1"/>
          </p:cNvSpPr>
          <p:nvPr>
            <p:ph sz="quarter" idx="19" hasCustomPrompt="1"/>
          </p:nvPr>
        </p:nvSpPr>
        <p:spPr>
          <a:xfrm>
            <a:off x="4358640" y="4021648"/>
            <a:ext cx="3474720" cy="1884265"/>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3" name="Segnaposto testo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rtlCol="0">
            <a:noAutofit/>
          </a:bodyPr>
          <a:lstStyle>
            <a:lvl1pPr marL="0" indent="0">
              <a:buNone/>
              <a:defRPr sz="2400" b="1">
                <a:solidFill>
                  <a:schemeClr val="accent5"/>
                </a:solidFill>
              </a:defRPr>
            </a:lvl1pPr>
          </a:lstStyle>
          <a:p>
            <a:pPr lvl="0" rtl="0"/>
            <a:r>
              <a:rPr lang="it-IT" noProof="0"/>
              <a:t>INSERIRE TESTO AGGIUNTIVO </a:t>
            </a:r>
          </a:p>
        </p:txBody>
      </p:sp>
      <p:sp>
        <p:nvSpPr>
          <p:cNvPr id="14" name="Segnaposto immagine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it-IT" noProof="0"/>
              <a:t>Icona</a:t>
            </a:r>
          </a:p>
        </p:txBody>
      </p:sp>
      <p:sp>
        <p:nvSpPr>
          <p:cNvPr id="15" name="Segnaposto immagine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rtlCol="0" anchor="ctr"/>
          <a:lstStyle>
            <a:lvl1pPr marL="0" indent="0" algn="ctr">
              <a:buNone/>
              <a:defRPr/>
            </a:lvl1pPr>
          </a:lstStyle>
          <a:p>
            <a:pPr rtl="0"/>
            <a:r>
              <a:rPr lang="it-IT" noProof="0"/>
              <a:t>Icona</a:t>
            </a:r>
          </a:p>
        </p:txBody>
      </p:sp>
      <p:sp>
        <p:nvSpPr>
          <p:cNvPr id="16" name="Segnaposto contenuto 6">
            <a:extLst>
              <a:ext uri="{FF2B5EF4-FFF2-40B4-BE49-F238E27FC236}">
                <a16:creationId xmlns:a16="http://schemas.microsoft.com/office/drawing/2014/main" id="{F4C1E55C-86D8-4053-9865-59D5B4F8A350}"/>
              </a:ext>
            </a:extLst>
          </p:cNvPr>
          <p:cNvSpPr>
            <a:spLocks noGrp="1"/>
          </p:cNvSpPr>
          <p:nvPr>
            <p:ph sz="quarter" idx="23" hasCustomPrompt="1"/>
          </p:nvPr>
        </p:nvSpPr>
        <p:spPr>
          <a:xfrm>
            <a:off x="8168640" y="4021648"/>
            <a:ext cx="3474720" cy="1884265"/>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7" name="Segnaposto testo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rtlCol="0">
            <a:noAutofit/>
          </a:bodyPr>
          <a:lstStyle>
            <a:lvl1pPr marL="0" indent="0">
              <a:buNone/>
              <a:defRPr sz="2400" b="1">
                <a:solidFill>
                  <a:schemeClr val="accent2"/>
                </a:solidFill>
              </a:defRPr>
            </a:lvl1pPr>
          </a:lstStyle>
          <a:p>
            <a:pPr lvl="0" rtl="0"/>
            <a:r>
              <a:rPr lang="it-IT" noProof="0"/>
              <a:t>INSERIRE TESTO AGGIUNTIVO </a:t>
            </a:r>
          </a:p>
        </p:txBody>
      </p:sp>
      <p:sp>
        <p:nvSpPr>
          <p:cNvPr id="19" name="Segnaposto immagine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rtlCol="0" anchor="ctr"/>
          <a:lstStyle>
            <a:lvl1pPr marL="0" indent="0" algn="ctr">
              <a:buNone/>
              <a:defRPr/>
            </a:lvl1pPr>
          </a:lstStyle>
          <a:p>
            <a:pPr rtl="0"/>
            <a:r>
              <a:rPr lang="it-IT" noProof="0"/>
              <a:t>Icona</a:t>
            </a:r>
          </a:p>
        </p:txBody>
      </p:sp>
      <p:sp>
        <p:nvSpPr>
          <p:cNvPr id="21" name="Segnaposto numero diapositiva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olo icona contenuto 2 righ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rtlCol="0" anchor="ctr">
            <a:noAutofit/>
          </a:bodyPr>
          <a:lstStyle>
            <a:lvl1pPr>
              <a:defRPr/>
            </a:lvl1pPr>
          </a:lstStyle>
          <a:p>
            <a:pPr lvl="0" rtl="0"/>
            <a:r>
              <a:rPr lang="it-IT" noProof="0"/>
              <a:t>Testo descrizione </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rtlCol="0">
            <a:noAutofit/>
          </a:bodyPr>
          <a:lstStyle>
            <a:lvl1pPr marL="0" indent="0">
              <a:buNone/>
              <a:defRPr sz="2400" b="1">
                <a:solidFill>
                  <a:schemeClr val="tx2"/>
                </a:solidFill>
              </a:defRPr>
            </a:lvl1pPr>
          </a:lstStyle>
          <a:p>
            <a:pPr lvl="0" rtl="0"/>
            <a:r>
              <a:rPr lang="it-IT" noProof="0"/>
              <a:t>INSERIRE TESTO AGGIUNTIVO </a:t>
            </a:r>
          </a:p>
        </p:txBody>
      </p:sp>
      <p:sp>
        <p:nvSpPr>
          <p:cNvPr id="14" name="Segnaposto immagine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it-IT" noProof="0"/>
              <a:t>Icona</a:t>
            </a:r>
          </a:p>
        </p:txBody>
      </p:sp>
      <p:sp>
        <p:nvSpPr>
          <p:cNvPr id="20" name="Segnaposto contenut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rtlCol="0" anchor="ctr">
            <a:noAutofit/>
          </a:bodyPr>
          <a:lstStyle>
            <a:lvl1pPr>
              <a:defRPr/>
            </a:lvl1pPr>
          </a:lstStyle>
          <a:p>
            <a:pPr lvl="0" rtl="0"/>
            <a:r>
              <a:rPr lang="it-IT" noProof="0"/>
              <a:t>Testo descrizione </a:t>
            </a:r>
          </a:p>
        </p:txBody>
      </p:sp>
      <p:sp>
        <p:nvSpPr>
          <p:cNvPr id="21" name="Segnaposto tes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rtlCol="0">
            <a:noAutofit/>
          </a:bodyPr>
          <a:lstStyle>
            <a:lvl1pPr marL="0" indent="0">
              <a:buNone/>
              <a:defRPr sz="2400" b="1">
                <a:solidFill>
                  <a:schemeClr val="accent5"/>
                </a:solidFill>
              </a:defRPr>
            </a:lvl1pPr>
          </a:lstStyle>
          <a:p>
            <a:pPr lvl="0" rtl="0"/>
            <a:r>
              <a:rPr lang="it-IT" noProof="0"/>
              <a:t>INSERIRE TESTO AGGIUNTIVO </a:t>
            </a:r>
          </a:p>
        </p:txBody>
      </p:sp>
      <p:sp>
        <p:nvSpPr>
          <p:cNvPr id="22" name="Segnaposto immagine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rtlCol="0" anchor="ctr"/>
          <a:lstStyle>
            <a:lvl1pPr marL="0" indent="0" algn="ctr">
              <a:buNone/>
              <a:defRPr/>
            </a:lvl1pPr>
          </a:lstStyle>
          <a:p>
            <a:pPr rtl="0"/>
            <a:r>
              <a:rPr lang="it-IT" noProof="0"/>
              <a:t>Icona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olo icona contenuto 3 righ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rtlCol="0"/>
          <a:lstStyle>
            <a:lvl1pPr>
              <a:defRPr/>
            </a:lvl1pPr>
          </a:lstStyle>
          <a:p>
            <a:pPr lvl="0" rtl="0"/>
            <a:r>
              <a:rPr lang="it-IT" noProof="0"/>
              <a:t>Testo descrizione </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547465"/>
            <a:ext cx="3810000" cy="757130"/>
          </a:xfrm>
          <a:noFill/>
        </p:spPr>
        <p:txBody>
          <a:bodyPr wrap="square" lIns="91440" rIns="91440" rtlCol="0" anchor="ctr">
            <a:spAutoFit/>
          </a:bodyPr>
          <a:lstStyle>
            <a:lvl1pPr marL="0" indent="0">
              <a:buNone/>
              <a:defRPr sz="2400" b="1">
                <a:solidFill>
                  <a:schemeClr val="tx2"/>
                </a:solidFill>
              </a:defRPr>
            </a:lvl1pPr>
          </a:lstStyle>
          <a:p>
            <a:pPr lvl="0" rtl="0"/>
            <a:r>
              <a:rPr lang="it-IT" noProof="0"/>
              <a:t>INSERIRE TESTO AGGIUNTIVO </a:t>
            </a:r>
          </a:p>
        </p:txBody>
      </p:sp>
      <p:sp>
        <p:nvSpPr>
          <p:cNvPr id="14" name="Segnaposto immagine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it-IT" noProof="0"/>
              <a:t>Icona</a:t>
            </a:r>
          </a:p>
        </p:txBody>
      </p:sp>
      <p:sp>
        <p:nvSpPr>
          <p:cNvPr id="20" name="Segnaposto contenut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rtlCol="0"/>
          <a:lstStyle>
            <a:lvl1pPr>
              <a:defRPr/>
            </a:lvl1pPr>
          </a:lstStyle>
          <a:p>
            <a:pPr lvl="0" rtl="0"/>
            <a:r>
              <a:rPr lang="it-IT" noProof="0"/>
              <a:t>Testo descrizione </a:t>
            </a:r>
          </a:p>
        </p:txBody>
      </p:sp>
      <p:sp>
        <p:nvSpPr>
          <p:cNvPr id="21" name="Segnaposto tes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680800"/>
            <a:ext cx="3810000" cy="757130"/>
          </a:xfrm>
          <a:noFill/>
        </p:spPr>
        <p:txBody>
          <a:bodyPr wrap="square" lIns="91440" rIns="91440" rtlCol="0" anchor="ctr">
            <a:spAutoFit/>
          </a:bodyPr>
          <a:lstStyle>
            <a:lvl1pPr marL="0" indent="0">
              <a:buNone/>
              <a:defRPr sz="2400" b="1">
                <a:solidFill>
                  <a:schemeClr val="accent5"/>
                </a:solidFill>
              </a:defRPr>
            </a:lvl1pPr>
          </a:lstStyle>
          <a:p>
            <a:pPr lvl="0" rtl="0"/>
            <a:r>
              <a:rPr lang="it-IT" noProof="0"/>
              <a:t>INSERIRE TESTO AGGIUNTIVO </a:t>
            </a:r>
          </a:p>
        </p:txBody>
      </p:sp>
      <p:sp>
        <p:nvSpPr>
          <p:cNvPr id="22" name="Segnaposto immagine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rtlCol="0" anchor="ctr"/>
          <a:lstStyle>
            <a:lvl1pPr marL="0" indent="0" algn="ctr">
              <a:buNone/>
              <a:defRPr/>
            </a:lvl1pPr>
          </a:lstStyle>
          <a:p>
            <a:pPr rtl="0"/>
            <a:r>
              <a:rPr lang="it-IT" noProof="0"/>
              <a:t>Icona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13" name="Segnaposto contenuto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rtlCol="0"/>
          <a:lstStyle>
            <a:lvl1pPr>
              <a:defRPr/>
            </a:lvl1pPr>
          </a:lstStyle>
          <a:p>
            <a:pPr lvl="0" rtl="0"/>
            <a:r>
              <a:rPr lang="it-IT" noProof="0"/>
              <a:t>Testo descrizione </a:t>
            </a:r>
          </a:p>
        </p:txBody>
      </p:sp>
      <p:sp>
        <p:nvSpPr>
          <p:cNvPr id="17" name="Segnaposto testo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814136"/>
            <a:ext cx="3810000" cy="757130"/>
          </a:xfrm>
          <a:noFill/>
        </p:spPr>
        <p:txBody>
          <a:bodyPr wrap="square" lIns="91440" rIns="91440" rtlCol="0" anchor="ctr">
            <a:spAutoFit/>
          </a:bodyPr>
          <a:lstStyle>
            <a:lvl1pPr marL="0" indent="0">
              <a:buNone/>
              <a:defRPr sz="2400" b="1">
                <a:solidFill>
                  <a:schemeClr val="accent6"/>
                </a:solidFill>
              </a:defRPr>
            </a:lvl1pPr>
          </a:lstStyle>
          <a:p>
            <a:pPr lvl="0" rtl="0"/>
            <a:r>
              <a:rPr lang="it-IT" noProof="0"/>
              <a:t>INSERIRE TESTO AGGIUNTIVO </a:t>
            </a:r>
          </a:p>
        </p:txBody>
      </p:sp>
      <p:sp>
        <p:nvSpPr>
          <p:cNvPr id="19" name="Segnaposto immagine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rtlCol="0" anchor="ctr"/>
          <a:lstStyle>
            <a:lvl1pPr marL="0" indent="0" algn="ctr">
              <a:buNone/>
              <a:defRPr/>
            </a:lvl1pPr>
          </a:lstStyle>
          <a:p>
            <a:pPr rtl="0"/>
            <a:r>
              <a:rPr lang="it-IT" noProof="0"/>
              <a:t>Icona</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olo lato patch icona contenuto 3 righe">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rtlCol="0" anchor="ctr">
            <a:noAutofit/>
          </a:bodyPr>
          <a:lstStyle>
            <a:lvl1pPr marL="0" indent="0">
              <a:buNone/>
              <a:defRPr sz="1400"/>
            </a:lvl1pPr>
          </a:lstStyle>
          <a:p>
            <a:pPr lvl="0" rtl="0"/>
            <a:r>
              <a:rPr lang="it-IT" noProof="0"/>
              <a:t>Testo descrizione </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rtlCol="0" anchor="ctr">
            <a:noAutofit/>
          </a:bodyPr>
          <a:lstStyle>
            <a:lvl1pPr marL="0" indent="0" algn="r">
              <a:buNone/>
              <a:defRPr sz="2000" b="1">
                <a:solidFill>
                  <a:schemeClr val="tx2"/>
                </a:solidFill>
              </a:defRPr>
            </a:lvl1pPr>
          </a:lstStyle>
          <a:p>
            <a:pPr lvl="0" rtl="0"/>
            <a:r>
              <a:rPr lang="it-IT" noProof="0"/>
              <a:t>INSERIRE IL TESTO </a:t>
            </a:r>
          </a:p>
        </p:txBody>
      </p:sp>
      <p:sp>
        <p:nvSpPr>
          <p:cNvPr id="14" name="Segnaposto immagine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it-IT" noProof="0"/>
              <a:t>Icona</a:t>
            </a:r>
          </a:p>
        </p:txBody>
      </p:sp>
      <p:sp>
        <p:nvSpPr>
          <p:cNvPr id="20" name="Segnaposto contenut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rtlCol="0" anchor="ctr">
            <a:noAutofit/>
          </a:bodyPr>
          <a:lstStyle>
            <a:lvl1pPr marL="0" indent="0">
              <a:buNone/>
              <a:defRPr sz="1400"/>
            </a:lvl1pPr>
          </a:lstStyle>
          <a:p>
            <a:pPr lvl="0" rtl="0"/>
            <a:r>
              <a:rPr lang="it-IT" noProof="0"/>
              <a:t>Testo descrizione </a:t>
            </a:r>
          </a:p>
        </p:txBody>
      </p:sp>
      <p:sp>
        <p:nvSpPr>
          <p:cNvPr id="21" name="Segnaposto tes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rtlCol="0" anchor="ctr">
            <a:noAutofit/>
          </a:bodyPr>
          <a:lstStyle>
            <a:lvl1pPr marL="0" indent="0" algn="r">
              <a:buNone/>
              <a:defRPr sz="2000" b="1">
                <a:solidFill>
                  <a:schemeClr val="accent5"/>
                </a:solidFill>
              </a:defRPr>
            </a:lvl1pPr>
          </a:lstStyle>
          <a:p>
            <a:pPr lvl="0" rtl="0"/>
            <a:r>
              <a:rPr lang="it-IT" noProof="0"/>
              <a:t>INSERIRE IL TESTO </a:t>
            </a:r>
          </a:p>
        </p:txBody>
      </p:sp>
      <p:sp>
        <p:nvSpPr>
          <p:cNvPr id="22" name="Segnaposto immagine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it-IT" noProof="0"/>
              <a:t>Icona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13" name="Segnaposto contenuto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rtlCol="0" anchor="ctr">
            <a:noAutofit/>
          </a:bodyPr>
          <a:lstStyle>
            <a:lvl1pPr marL="0" indent="0">
              <a:buNone/>
              <a:defRPr sz="1400"/>
            </a:lvl1pPr>
          </a:lstStyle>
          <a:p>
            <a:pPr lvl="0" rtl="0"/>
            <a:r>
              <a:rPr lang="it-IT" noProof="0"/>
              <a:t>Testo descrizione </a:t>
            </a:r>
          </a:p>
        </p:txBody>
      </p:sp>
      <p:sp>
        <p:nvSpPr>
          <p:cNvPr id="17" name="Segnaposto testo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rtlCol="0" anchor="ctr">
            <a:noAutofit/>
          </a:bodyPr>
          <a:lstStyle>
            <a:lvl1pPr marL="0" indent="0" algn="r">
              <a:buNone/>
              <a:defRPr sz="2000" b="1">
                <a:solidFill>
                  <a:schemeClr val="accent6"/>
                </a:solidFill>
              </a:defRPr>
            </a:lvl1pPr>
          </a:lstStyle>
          <a:p>
            <a:pPr lvl="0" rtl="0"/>
            <a:r>
              <a:rPr lang="it-IT" noProof="0"/>
              <a:t>INSERIRE IL TESTO </a:t>
            </a:r>
          </a:p>
        </p:txBody>
      </p:sp>
      <p:sp>
        <p:nvSpPr>
          <p:cNvPr id="19" name="Segnaposto immagine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it-IT" noProof="0"/>
              <a:t>Icona</a:t>
            </a:r>
          </a:p>
        </p:txBody>
      </p:sp>
      <p:sp>
        <p:nvSpPr>
          <p:cNvPr id="35" name="Figura a mano libera: Forma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olo lato patch solo titolo">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15" name="Figura a mano libera: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cxnSp>
        <p:nvCxnSpPr>
          <p:cNvPr id="18" name="Connettore diritto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Segnaposto immagine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 1</a:t>
            </a:r>
          </a:p>
        </p:txBody>
      </p:sp>
      <p:sp>
        <p:nvSpPr>
          <p:cNvPr id="30" name="Segnaposto immagine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 2</a:t>
            </a:r>
          </a:p>
        </p:txBody>
      </p:sp>
      <p:sp>
        <p:nvSpPr>
          <p:cNvPr id="31" name="Segnaposto immagine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 3</a:t>
            </a:r>
          </a:p>
        </p:txBody>
      </p:sp>
      <p:sp>
        <p:nvSpPr>
          <p:cNvPr id="32" name="Segnaposto testo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it-IT" noProof="0"/>
              <a:t>INSERIRE IL TESTO </a:t>
            </a:r>
          </a:p>
        </p:txBody>
      </p:sp>
      <p:sp>
        <p:nvSpPr>
          <p:cNvPr id="33" name="Segnaposto testo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it-IT" noProof="0"/>
              <a:t>INSERIRE IL TESTO </a:t>
            </a:r>
          </a:p>
        </p:txBody>
      </p:sp>
      <p:sp>
        <p:nvSpPr>
          <p:cNvPr id="35" name="Segnaposto testo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it-IT" noProof="0"/>
              <a:t>INSERIRE IL TESTO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a team">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15" name="Figura a mano libera: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cxnSp>
        <p:nvCxnSpPr>
          <p:cNvPr id="18" name="Connettore diritto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Segnaposto immagine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32" name="Segnaposto testo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latin typeface="+mj-lt"/>
              </a:defRPr>
            </a:lvl1pPr>
          </a:lstStyle>
          <a:p>
            <a:pPr lvl="0" rtl="0"/>
            <a:r>
              <a:rPr lang="it-IT" noProof="0"/>
              <a:t>INSERIRE IL TESTO </a:t>
            </a:r>
          </a:p>
        </p:txBody>
      </p:sp>
      <p:sp>
        <p:nvSpPr>
          <p:cNvPr id="17" name="Segnaposto testo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rtlCol="0" anchor="t">
            <a:noAutofit/>
          </a:bodyPr>
          <a:lstStyle>
            <a:lvl1pPr marL="0" indent="0" algn="ctr">
              <a:spcBef>
                <a:spcPts val="0"/>
              </a:spcBef>
              <a:spcAft>
                <a:spcPts val="0"/>
              </a:spcAft>
              <a:buNone/>
              <a:defRPr sz="1400" b="0">
                <a:solidFill>
                  <a:schemeClr val="tx2"/>
                </a:solidFill>
                <a:latin typeface="+mn-lt"/>
              </a:defRPr>
            </a:lvl1pPr>
          </a:lstStyle>
          <a:p>
            <a:pPr lvl="0" rtl="0"/>
            <a:r>
              <a:rPr lang="it-IT" noProof="0"/>
              <a:t>Descrizione</a:t>
            </a:r>
          </a:p>
        </p:txBody>
      </p:sp>
      <p:cxnSp>
        <p:nvCxnSpPr>
          <p:cNvPr id="5" name="Connettore diritto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uppo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Connettore diritto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Segnaposto immagine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6" name="Segnaposto immagine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7" name="Segnaposto immagine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cxnSp>
        <p:nvCxnSpPr>
          <p:cNvPr id="36" name="Connettore diritto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uppo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Connettore diritto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Segnaposto immagine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2" name="Segnaposto immagine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3" name="Segnaposto immagine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4" name="Segnaposto testo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
        <p:nvSpPr>
          <p:cNvPr id="45" name="Segnaposto testo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
        <p:nvSpPr>
          <p:cNvPr id="46" name="Segnaposto testo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
        <p:nvSpPr>
          <p:cNvPr id="47" name="Segnaposto testo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
        <p:nvSpPr>
          <p:cNvPr id="48" name="Segnaposto testo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
        <p:nvSpPr>
          <p:cNvPr id="49" name="Segnaposto testo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LO TITOLO_Org grafic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Segnaposto immagine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0" name="Segnaposto tes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it-IT" noProof="0"/>
              <a:t>INSERIRE IL TESTO </a:t>
            </a:r>
          </a:p>
        </p:txBody>
      </p:sp>
      <p:sp>
        <p:nvSpPr>
          <p:cNvPr id="12" name="Segnaposto tes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it-IT" noProof="0"/>
              <a:t>Descrizione</a:t>
            </a:r>
          </a:p>
        </p:txBody>
      </p:sp>
      <p:cxnSp>
        <p:nvCxnSpPr>
          <p:cNvPr id="14" name="Connettore dirit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egnaposto immagine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17" name="Segnaposto tes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18" name="Segnaposto tes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19" name="Segnaposto immagine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0" name="Segnaposto tes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1" name="Segnaposto tes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2" name="Segnaposto immagine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3" name="Segnaposto tes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4" name="Segnaposto tes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5" name="Segnaposto immagine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6" name="Segnaposto tes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7" name="Segnaposto tes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8" name="Segnaposto immagine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9" name="Segnaposto tes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30" name="Segnaposto tes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LO TITOLO_Org grafico 6">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Segnaposto immagine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0" name="Segnaposto tes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it-IT" noProof="0"/>
              <a:t>INSERIRE IL TESTO </a:t>
            </a:r>
          </a:p>
        </p:txBody>
      </p:sp>
      <p:sp>
        <p:nvSpPr>
          <p:cNvPr id="12" name="Segnaposto tes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it-IT" noProof="0"/>
              <a:t>Descrizione</a:t>
            </a:r>
          </a:p>
        </p:txBody>
      </p:sp>
      <p:cxnSp>
        <p:nvCxnSpPr>
          <p:cNvPr id="14" name="Connettore dirit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egnaposto immagine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17" name="Segnaposto tes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18" name="Segnaposto tes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19" name="Segnaposto immagine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0" name="Segnaposto tes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1" name="Segnaposto tes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2" name="Segnaposto immagine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3" name="Segnaposto tes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4" name="Segnaposto tes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5" name="Segnaposto immagine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6" name="Segnaposto tes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7" name="Segnaposto tes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8" name="Segnaposto immagine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9" name="Segnaposto tes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30" name="Segnaposto tes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31" name="Segnaposto immagine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32" name="Segnaposto testo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33" name="Segnaposto testo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Slide titolo_Curry">
    <p:spTree>
      <p:nvGrpSpPr>
        <p:cNvPr id="1" name=""/>
        <p:cNvGrpSpPr/>
        <p:nvPr/>
      </p:nvGrpSpPr>
      <p:grpSpPr>
        <a:xfrm>
          <a:off x="0" y="0"/>
          <a:ext cx="0" cy="0"/>
          <a:chOff x="0" y="0"/>
          <a:chExt cx="0" cy="0"/>
        </a:xfrm>
      </p:grpSpPr>
      <p:sp>
        <p:nvSpPr>
          <p:cNvPr id="26" name="Segnaposto immagine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27" name="Segnaposto testo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4" name="Segnaposto testo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LO TITOLO_Org grafico 12">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Segnaposto immagine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0" name="Segnaposto tes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it-IT" noProof="0"/>
              <a:t>INSERIRE IL TESTO </a:t>
            </a:r>
          </a:p>
        </p:txBody>
      </p:sp>
      <p:sp>
        <p:nvSpPr>
          <p:cNvPr id="12" name="Segnaposto tes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it-IT" noProof="0"/>
              <a:t>Descrizione</a:t>
            </a:r>
          </a:p>
        </p:txBody>
      </p:sp>
      <p:cxnSp>
        <p:nvCxnSpPr>
          <p:cNvPr id="14" name="Connettore dirit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egnaposto immagine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17" name="Segnaposto tes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18" name="Segnaposto tes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19" name="Segnaposto immagine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0" name="Segnaposto tes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21" name="Segnaposto tes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22" name="Segnaposto immagine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3" name="Segnaposto tes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24" name="Segnaposto tes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25" name="Segnaposto immagine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6" name="Segnaposto tes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27" name="Segnaposto tes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28" name="Segnaposto immagine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9" name="Segnaposto tes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30" name="Segnaposto tes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31" name="Segnaposto immagine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32" name="Segnaposto testo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33" name="Segnaposto testo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cxnSp>
        <p:nvCxnSpPr>
          <p:cNvPr id="34" name="Connettore diritto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Segnaposto immagine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39" name="Segnaposto testo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40" name="Segnaposto testo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41" name="Segnaposto immagine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2" name="Segnaposto testo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43" name="Segnaposto testo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44" name="Segnaposto immagine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5" name="Segnaposto testo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46" name="Segnaposto testo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47" name="Segnaposto immagine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8" name="Segnaposto testo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49" name="Segnaposto testo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olo lato patch solo titolo">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15" name="Figura a mano libera: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uto didascalia immagine_blu">
    <p:bg>
      <p:bgPr>
        <a:solidFill>
          <a:schemeClr val="tx2"/>
        </a:solidFill>
        <a:effectLst/>
      </p:bgPr>
    </p:bg>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257300" y="3962400"/>
            <a:ext cx="4114800" cy="1981200"/>
          </a:xfrm>
        </p:spPr>
        <p:txBody>
          <a:bodyPr rtlCol="0" anchor="ctr">
            <a:noAutofit/>
          </a:bodyPr>
          <a:lstStyle>
            <a:lvl1pPr algn="ctr">
              <a:lnSpc>
                <a:spcPct val="80000"/>
              </a:lnSpc>
              <a:defRPr sz="4000" b="0" spc="200" baseline="0"/>
            </a:lvl1pPr>
          </a:lstStyle>
          <a:p>
            <a:pPr rtl="0"/>
            <a:r>
              <a:rPr lang="it-IT" noProof="0"/>
              <a:t>Fare clic per modificare lo stile del titolo dello schema</a:t>
            </a:r>
          </a:p>
        </p:txBody>
      </p:sp>
      <p:sp>
        <p:nvSpPr>
          <p:cNvPr id="3" name="Sottotitolo 2"/>
          <p:cNvSpPr>
            <a:spLocks noGrp="1"/>
          </p:cNvSpPr>
          <p:nvPr>
            <p:ph type="subTitle" idx="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8" name="Segnaposto tes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uto didascalia immagine_arancione">
    <p:bg>
      <p:bgPr>
        <a:solidFill>
          <a:schemeClr val="accent2"/>
        </a:solidFill>
        <a:effectLst/>
      </p:bgPr>
    </p:bg>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257300" y="3962400"/>
            <a:ext cx="4114800" cy="1981200"/>
          </a:xfrm>
        </p:spPr>
        <p:txBody>
          <a:bodyPr rtlCol="0" anchor="ctr">
            <a:noAutofit/>
          </a:bodyPr>
          <a:lstStyle>
            <a:lvl1pPr algn="ctr">
              <a:lnSpc>
                <a:spcPct val="80000"/>
              </a:lnSpc>
              <a:defRPr sz="4000" b="0" spc="200" baseline="0"/>
            </a:lvl1pPr>
          </a:lstStyle>
          <a:p>
            <a:pPr rtl="0"/>
            <a:r>
              <a:rPr lang="it-IT" noProof="0"/>
              <a:t>Fare clic per modificare lo stile del titolo dello schema</a:t>
            </a:r>
          </a:p>
        </p:txBody>
      </p:sp>
      <p:sp>
        <p:nvSpPr>
          <p:cNvPr id="3" name="Sottotitolo 2"/>
          <p:cNvSpPr>
            <a:spLocks noGrp="1"/>
          </p:cNvSpPr>
          <p:nvPr>
            <p:ph type="subTitle" idx="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8" name="Segnaposto tes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Segnaposto tes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tes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it-IT" noProof="0"/>
              <a:t>Fare clic per modificare lo stile del titolo dello schema</a:t>
            </a:r>
          </a:p>
        </p:txBody>
      </p:sp>
      <p:sp>
        <p:nvSpPr>
          <p:cNvPr id="8" name="Segnaposto tes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Segnaposto tes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tes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it-IT" noProof="0"/>
              <a:t>Fare clic per modificare lo stile del titolo dello schema</a:t>
            </a:r>
          </a:p>
        </p:txBody>
      </p:sp>
      <p:sp>
        <p:nvSpPr>
          <p:cNvPr id="8" name="Segnaposto tes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Segnaposto tes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tes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it-IT" noProof="0"/>
              <a:t>Fare clic per modificare lo stile del titolo dello schema</a:t>
            </a:r>
          </a:p>
        </p:txBody>
      </p:sp>
      <p:sp>
        <p:nvSpPr>
          <p:cNvPr id="8" name="Segnaposto tes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Segnaposto immagine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27" name="Segnaposto tes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26" name="Segnaposto testo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rtlCol="0" anchor="b">
            <a:normAutofit/>
          </a:bodyPr>
          <a:lstStyle>
            <a:lvl1pPr algn="ctr">
              <a:defRPr sz="6000">
                <a:solidFill>
                  <a:schemeClr val="bg1"/>
                </a:solidFill>
              </a:defRPr>
            </a:lvl1pPr>
          </a:lstStyle>
          <a:p>
            <a:pPr rtl="0"/>
            <a:r>
              <a:rPr lang="it-IT" noProof="0"/>
              <a:t>Fare clic per modificare lo stile del titolo dello schema</a:t>
            </a:r>
          </a:p>
        </p:txBody>
      </p:sp>
      <p:sp>
        <p:nvSpPr>
          <p:cNvPr id="6" name="Segnaposto numero diapositiva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it-IT" noProof="0"/>
              <a:t>Inserire immagine</a:t>
            </a:r>
          </a:p>
        </p:txBody>
      </p:sp>
      <p:sp>
        <p:nvSpPr>
          <p:cNvPr id="27" name="Segnaposto tes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it-IT" noProof="0"/>
              <a:t>Fare clic per modificare lo stile del titolo dello schema</a:t>
            </a:r>
          </a:p>
        </p:txBody>
      </p:sp>
      <p:sp>
        <p:nvSpPr>
          <p:cNvPr id="9" name="Segnaposto tes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numero diapositiva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it-IT" noProof="0"/>
              <a:t>Inserire immagine</a:t>
            </a:r>
          </a:p>
        </p:txBody>
      </p:sp>
      <p:sp>
        <p:nvSpPr>
          <p:cNvPr id="27" name="Segnaposto tes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it-IT" noProof="0"/>
              <a:t>Fare clic per modificare lo stile del titolo dello schema</a:t>
            </a:r>
          </a:p>
        </p:txBody>
      </p:sp>
      <p:sp>
        <p:nvSpPr>
          <p:cNvPr id="9" name="Segnaposto tes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numero diapositiva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Slide titolo_Curry">
    <p:bg>
      <p:bgPr>
        <a:solidFill>
          <a:schemeClr val="bg1">
            <a:lumMod val="95000"/>
          </a:schemeClr>
        </a:solidFill>
        <a:effectLst/>
      </p:bgPr>
    </p:bg>
    <p:spTree>
      <p:nvGrpSpPr>
        <p:cNvPr id="1" name=""/>
        <p:cNvGrpSpPr/>
        <p:nvPr/>
      </p:nvGrpSpPr>
      <p:grpSpPr>
        <a:xfrm>
          <a:off x="0" y="0"/>
          <a:ext cx="0" cy="0"/>
          <a:chOff x="0" y="0"/>
          <a:chExt cx="0" cy="0"/>
        </a:xfrm>
      </p:grpSpPr>
      <p:sp>
        <p:nvSpPr>
          <p:cNvPr id="19" name="Segnaposto immagine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it-IT" noProof="0"/>
              <a:t>Inserire immagine</a:t>
            </a:r>
          </a:p>
        </p:txBody>
      </p:sp>
      <p:sp>
        <p:nvSpPr>
          <p:cNvPr id="7" name="Segnaposto testo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2" name="Segnaposto testo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10" name="Segnaposto tes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it-IT" noProof="0"/>
              <a:t>Inserire immagine</a:t>
            </a:r>
          </a:p>
        </p:txBody>
      </p:sp>
      <p:sp>
        <p:nvSpPr>
          <p:cNvPr id="27" name="Segnaposto tes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it-IT" noProof="0"/>
              <a:t>Fare clic per modificare lo stile del titolo dello schema</a:t>
            </a:r>
          </a:p>
        </p:txBody>
      </p:sp>
      <p:sp>
        <p:nvSpPr>
          <p:cNvPr id="9" name="Segnaposto tes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numero diapositiva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it-IT" noProof="0"/>
              <a:t>Inserire immagine</a:t>
            </a:r>
          </a:p>
        </p:txBody>
      </p:sp>
      <p:sp>
        <p:nvSpPr>
          <p:cNvPr id="27" name="Segnaposto tes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it-IT" noProof="0"/>
              <a:t>Fare clic per modificare lo stile del titolo dello schema</a:t>
            </a:r>
          </a:p>
        </p:txBody>
      </p:sp>
      <p:sp>
        <p:nvSpPr>
          <p:cNvPr id="9" name="Segnaposto tes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numero diapositiva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iudi-grazie 1">
    <p:bg>
      <p:bgPr>
        <a:solidFill>
          <a:schemeClr val="bg1">
            <a:lumMod val="95000"/>
          </a:schemeClr>
        </a:solidFill>
        <a:effectLst/>
      </p:bgPr>
    </p:bg>
    <p:spTree>
      <p:nvGrpSpPr>
        <p:cNvPr id="1" name=""/>
        <p:cNvGrpSpPr/>
        <p:nvPr/>
      </p:nvGrpSpPr>
      <p:grpSpPr>
        <a:xfrm>
          <a:off x="0" y="0"/>
          <a:ext cx="0" cy="0"/>
          <a:chOff x="0" y="0"/>
          <a:chExt cx="0" cy="0"/>
        </a:xfrm>
      </p:grpSpPr>
      <p:sp>
        <p:nvSpPr>
          <p:cNvPr id="53" name="Segnaposto tes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it-IT" noProof="0"/>
              <a:t>I</a:t>
            </a:r>
          </a:p>
        </p:txBody>
      </p:sp>
      <p:sp>
        <p:nvSpPr>
          <p:cNvPr id="48" name="Figura a mano libera: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9" name="Figura a mano libera: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hasCustomPrompt="1"/>
          </p:nvPr>
        </p:nvSpPr>
        <p:spPr>
          <a:xfrm>
            <a:off x="1378135" y="1219200"/>
            <a:ext cx="7232465" cy="9036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it-IT" noProof="0"/>
              <a:t>GRAZIE</a:t>
            </a:r>
          </a:p>
        </p:txBody>
      </p:sp>
      <p:sp>
        <p:nvSpPr>
          <p:cNvPr id="33" name="Rettango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9" name="Segnaposto immagine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iudi-grazie 2">
    <p:spTree>
      <p:nvGrpSpPr>
        <p:cNvPr id="1" name=""/>
        <p:cNvGrpSpPr/>
        <p:nvPr/>
      </p:nvGrpSpPr>
      <p:grpSpPr>
        <a:xfrm>
          <a:off x="0" y="0"/>
          <a:ext cx="0" cy="0"/>
          <a:chOff x="0" y="0"/>
          <a:chExt cx="0" cy="0"/>
        </a:xfrm>
      </p:grpSpPr>
      <p:sp>
        <p:nvSpPr>
          <p:cNvPr id="26" name="Segnaposto immagine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27" name="Segnaposto testo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4" name="Segnaposto testo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it-IT" noProof="0"/>
              <a:t>I</a:t>
            </a:r>
          </a:p>
        </p:txBody>
      </p:sp>
      <p:sp>
        <p:nvSpPr>
          <p:cNvPr id="2" name="Titolo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it-IT" noProof="0"/>
              <a:t>GRAZIE</a:t>
            </a:r>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hiudi-grazie 3">
    <p:bg>
      <p:bgPr>
        <a:solidFill>
          <a:schemeClr val="bg1">
            <a:lumMod val="95000"/>
          </a:schemeClr>
        </a:solidFill>
        <a:effectLst/>
      </p:bgPr>
    </p:bg>
    <p:spTree>
      <p:nvGrpSpPr>
        <p:cNvPr id="1" name=""/>
        <p:cNvGrpSpPr/>
        <p:nvPr/>
      </p:nvGrpSpPr>
      <p:grpSpPr>
        <a:xfrm>
          <a:off x="0" y="0"/>
          <a:ext cx="0" cy="0"/>
          <a:chOff x="0" y="0"/>
          <a:chExt cx="0" cy="0"/>
        </a:xfrm>
      </p:grpSpPr>
      <p:sp>
        <p:nvSpPr>
          <p:cNvPr id="19" name="Segnaposto immagine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it-IT" noProof="0"/>
              <a:t>Inserire immagine</a:t>
            </a:r>
          </a:p>
        </p:txBody>
      </p:sp>
      <p:sp>
        <p:nvSpPr>
          <p:cNvPr id="7" name="Segnaposto testo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2" name="Segnaposto testo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10" name="Segnaposto tes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it-IT" noProof="0"/>
              <a:t>I</a:t>
            </a:r>
          </a:p>
        </p:txBody>
      </p:sp>
      <p:sp>
        <p:nvSpPr>
          <p:cNvPr id="2" name="Titolo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it-IT" noProof="0"/>
              <a:t>GRAZIE</a:t>
            </a:r>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iudi-grazie 4">
    <p:bg>
      <p:bgPr>
        <a:solidFill>
          <a:schemeClr val="bg1">
            <a:lumMod val="95000"/>
          </a:schemeClr>
        </a:solidFill>
        <a:effectLst/>
      </p:bgPr>
    </p:bg>
    <p:spTree>
      <p:nvGrpSpPr>
        <p:cNvPr id="1" name=""/>
        <p:cNvGrpSpPr/>
        <p:nvPr/>
      </p:nvGrpSpPr>
      <p:grpSpPr>
        <a:xfrm>
          <a:off x="0" y="0"/>
          <a:ext cx="0" cy="0"/>
          <a:chOff x="0" y="0"/>
          <a:chExt cx="0" cy="0"/>
        </a:xfrm>
      </p:grpSpPr>
      <p:sp>
        <p:nvSpPr>
          <p:cNvPr id="22" name="Segnaposto testo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15" name="Segnaposto immagine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hasCustomPrompt="1"/>
          </p:nvPr>
        </p:nvSpPr>
        <p:spPr>
          <a:xfrm>
            <a:off x="933450" y="762000"/>
            <a:ext cx="4381500" cy="3429000"/>
          </a:xfrm>
        </p:spPr>
        <p:txBody>
          <a:bodyPr rtlCol="0" anchor="ctr">
            <a:normAutofit/>
          </a:bodyPr>
          <a:lstStyle>
            <a:lvl1pPr algn="ctr">
              <a:defRPr sz="5000" spc="200" baseline="0"/>
            </a:lvl1pPr>
          </a:lstStyle>
          <a:p>
            <a:pPr rtl="0"/>
            <a:r>
              <a:rPr lang="it-IT" noProof="0"/>
              <a:t>GRAZIE</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hiudi-grazie 5">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hasCustomPrompt="1"/>
          </p:nvPr>
        </p:nvSpPr>
        <p:spPr>
          <a:xfrm>
            <a:off x="1257300" y="1447800"/>
            <a:ext cx="4114800" cy="3962400"/>
          </a:xfrm>
        </p:spPr>
        <p:txBody>
          <a:bodyPr rtlCol="0" anchor="ctr">
            <a:normAutofit/>
          </a:bodyPr>
          <a:lstStyle>
            <a:lvl1pPr algn="ctr">
              <a:defRPr sz="5000" spc="200" baseline="0"/>
            </a:lvl1pPr>
          </a:lstStyle>
          <a:p>
            <a:pPr rtl="0"/>
            <a:r>
              <a:rPr lang="it-IT" noProof="0"/>
              <a:t>GRAZIE</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8" name="Segnaposto tes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1325539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0021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08060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759616" y="1221578"/>
            <a:ext cx="4672847" cy="426720"/>
          </a:xfrm>
        </p:spPr>
        <p:txBody>
          <a:bodyPr lIns="0" tIns="0" rIns="0" bIns="0"/>
          <a:lstStyle>
            <a:lvl1pPr>
              <a:defRPr sz="2773" b="1" i="1">
                <a:solidFill>
                  <a:srgbClr val="FEFFF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096068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759616" y="1221578"/>
            <a:ext cx="4672847" cy="426720"/>
          </a:xfrm>
        </p:spPr>
        <p:txBody>
          <a:bodyPr lIns="0" tIns="0" rIns="0" bIns="0"/>
          <a:lstStyle>
            <a:lvl1pPr>
              <a:defRPr sz="2773" b="1" i="1">
                <a:solidFill>
                  <a:srgbClr val="FEFFFF"/>
                </a:solidFill>
                <a:latin typeface="Arial"/>
                <a:cs typeface="Arial"/>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02506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olo diapositiva">
    <p:bg>
      <p:bgPr>
        <a:solidFill>
          <a:schemeClr val="bg1">
            <a:lumMod val="95000"/>
          </a:schemeClr>
        </a:solidFill>
        <a:effectLst/>
      </p:bgPr>
    </p:bg>
    <p:spTree>
      <p:nvGrpSpPr>
        <p:cNvPr id="1" name=""/>
        <p:cNvGrpSpPr/>
        <p:nvPr/>
      </p:nvGrpSpPr>
      <p:grpSpPr>
        <a:xfrm>
          <a:off x="0" y="0"/>
          <a:ext cx="0" cy="0"/>
          <a:chOff x="0" y="0"/>
          <a:chExt cx="0" cy="0"/>
        </a:xfrm>
      </p:grpSpPr>
      <p:sp>
        <p:nvSpPr>
          <p:cNvPr id="22" name="Segnaposto testo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15" name="Segnaposto immagine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933450" y="762000"/>
            <a:ext cx="4381500" cy="3429000"/>
          </a:xfrm>
        </p:spPr>
        <p:txBody>
          <a:bodyPr rtlCol="0" anchor="ctr">
            <a:normAutofit/>
          </a:bodyPr>
          <a:lstStyle>
            <a:lvl1pPr algn="ctr">
              <a:defRPr sz="5000" spc="200" baseline="0"/>
            </a:lvl1pPr>
          </a:lstStyle>
          <a:p>
            <a:pPr rtl="0"/>
            <a:r>
              <a:rPr lang="it-IT" noProof="0"/>
              <a:t>Fare clic per modificare lo stile del titolo dello schema</a:t>
            </a:r>
          </a:p>
        </p:txBody>
      </p:sp>
      <p:sp>
        <p:nvSpPr>
          <p:cNvPr id="3" name="Sottotitolo 2"/>
          <p:cNvSpPr>
            <a:spLocks noGrp="1"/>
          </p:cNvSpPr>
          <p:nvPr>
            <p:ph type="subTitle" idx="1"/>
          </p:nvPr>
        </p:nvSpPr>
        <p:spPr>
          <a:xfrm>
            <a:off x="933450" y="4343400"/>
            <a:ext cx="4381500" cy="1355732"/>
          </a:xfrm>
        </p:spPr>
        <p:txBody>
          <a:bodyPr lIns="91440" rIns="91440" rtlCol="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1049922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759616" y="1221578"/>
            <a:ext cx="4672847" cy="426720"/>
          </a:xfrm>
        </p:spPr>
        <p:txBody>
          <a:bodyPr lIns="0" tIns="0" rIns="0" bIns="0"/>
          <a:lstStyle>
            <a:lvl1pPr>
              <a:defRPr sz="2773" b="1" i="1">
                <a:solidFill>
                  <a:srgbClr val="FEFF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0289540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50044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olo diapositiva">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257300" y="1447800"/>
            <a:ext cx="4114800" cy="3962400"/>
          </a:xfrm>
        </p:spPr>
        <p:txBody>
          <a:bodyPr rtlCol="0" anchor="ctr">
            <a:normAutofit/>
          </a:bodyPr>
          <a:lstStyle>
            <a:lvl1pPr algn="ctr">
              <a:defRPr sz="5000" spc="200" baseline="0"/>
            </a:lvl1pPr>
          </a:lstStyle>
          <a:p>
            <a:pPr rtl="0"/>
            <a:r>
              <a:rPr lang="it-IT" noProof="0"/>
              <a:t>Fare clic per modificare lo stile del titolo dello schema</a:t>
            </a:r>
          </a:p>
        </p:txBody>
      </p:sp>
      <p:sp>
        <p:nvSpPr>
          <p:cNvPr id="3" name="Sottotitolo 2"/>
          <p:cNvSpPr>
            <a:spLocks noGrp="1"/>
          </p:cNvSpPr>
          <p:nvPr>
            <p:ph type="subTitle" idx="1"/>
          </p:nvPr>
        </p:nvSpPr>
        <p:spPr>
          <a:xfrm>
            <a:off x="6057900" y="4495801"/>
            <a:ext cx="4876800" cy="609600"/>
          </a:xfrm>
        </p:spPr>
        <p:txBody>
          <a:bodyPr lIns="91440" rIns="91440" rtlCol="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8" name="Segnaposto tes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olo e contenu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immagine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it-IT" noProof="0"/>
              <a:t>Inserire immagine</a:t>
            </a:r>
          </a:p>
        </p:txBody>
      </p:sp>
      <p:sp>
        <p:nvSpPr>
          <p:cNvPr id="14" name="Segnaposto numero diapositiva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o emfasi sottotitolo e contenu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immagine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it-IT" noProof="0"/>
              <a:t>Inserire immagine</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rtlCol="0">
            <a:spAutoFit/>
          </a:bodyPr>
          <a:lstStyle>
            <a:lvl1pPr marL="0" indent="0">
              <a:buNone/>
              <a:defRPr sz="2400" b="0">
                <a:solidFill>
                  <a:schemeClr val="bg1"/>
                </a:solidFill>
              </a:defRPr>
            </a:lvl1pPr>
          </a:lstStyle>
          <a:p>
            <a:pPr lvl="0" rtl="0"/>
            <a:r>
              <a:rPr lang="it-IT" noProof="0"/>
              <a:t>Inserire testo aggiuntivo </a:t>
            </a:r>
          </a:p>
        </p:txBody>
      </p:sp>
      <p:sp>
        <p:nvSpPr>
          <p:cNvPr id="13" name="Segnaposto numero diapositiva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image" Target="../media/image2.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2.xml"/><Relationship Id="rId11" Type="http://schemas.openxmlformats.org/officeDocument/2006/relationships/image" Target="../media/image6.png"/><Relationship Id="rId5" Type="http://schemas.openxmlformats.org/officeDocument/2006/relationships/slideLayout" Target="../slideLayouts/slideLayout61.xml"/><Relationship Id="rId10" Type="http://schemas.openxmlformats.org/officeDocument/2006/relationships/image" Target="../media/image5.png"/><Relationship Id="rId4" Type="http://schemas.openxmlformats.org/officeDocument/2006/relationships/slideLayout" Target="../slideLayouts/slideLayout6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96765"/>
            <a:ext cx="12192000" cy="1398355"/>
          </a:xfrm>
          <a:custGeom>
            <a:avLst/>
            <a:gdLst/>
            <a:ahLst/>
            <a:cxnLst/>
            <a:rect l="l" t="t" r="r" b="b"/>
            <a:pathLst>
              <a:path w="10287000" h="2621915">
                <a:moveTo>
                  <a:pt x="10286999" y="2621862"/>
                </a:moveTo>
                <a:lnTo>
                  <a:pt x="0" y="2621862"/>
                </a:lnTo>
                <a:lnTo>
                  <a:pt x="0" y="0"/>
                </a:lnTo>
                <a:lnTo>
                  <a:pt x="10286999" y="0"/>
                </a:lnTo>
                <a:lnTo>
                  <a:pt x="10286999" y="2621862"/>
                </a:lnTo>
                <a:close/>
              </a:path>
            </a:pathLst>
          </a:custGeom>
          <a:solidFill>
            <a:srgbClr val="5086D0"/>
          </a:solidFill>
        </p:spPr>
        <p:txBody>
          <a:bodyPr wrap="square" lIns="0" tIns="0" rIns="0" bIns="0" rtlCol="0"/>
          <a:lstStyle/>
          <a:p>
            <a:endParaRPr sz="960"/>
          </a:p>
        </p:txBody>
      </p:sp>
      <p:pic>
        <p:nvPicPr>
          <p:cNvPr id="17" name="bg object 17"/>
          <p:cNvPicPr/>
          <p:nvPr/>
        </p:nvPicPr>
        <p:blipFill>
          <a:blip r:embed="rId7" cstate="print"/>
          <a:stretch>
            <a:fillRect/>
          </a:stretch>
        </p:blipFill>
        <p:spPr>
          <a:xfrm>
            <a:off x="10984525" y="0"/>
            <a:ext cx="1207474" cy="1671319"/>
          </a:xfrm>
          <a:prstGeom prst="rect">
            <a:avLst/>
          </a:prstGeom>
        </p:spPr>
      </p:pic>
      <p:pic>
        <p:nvPicPr>
          <p:cNvPr id="18" name="bg object 18"/>
          <p:cNvPicPr/>
          <p:nvPr/>
        </p:nvPicPr>
        <p:blipFill>
          <a:blip r:embed="rId8" cstate="print"/>
          <a:stretch>
            <a:fillRect/>
          </a:stretch>
        </p:blipFill>
        <p:spPr>
          <a:xfrm>
            <a:off x="0" y="1196766"/>
            <a:ext cx="3127021" cy="1402079"/>
          </a:xfrm>
          <a:prstGeom prst="rect">
            <a:avLst/>
          </a:prstGeom>
        </p:spPr>
      </p:pic>
      <p:pic>
        <p:nvPicPr>
          <p:cNvPr id="19" name="bg object 19"/>
          <p:cNvPicPr/>
          <p:nvPr/>
        </p:nvPicPr>
        <p:blipFill>
          <a:blip r:embed="rId9" cstate="print"/>
          <a:stretch>
            <a:fillRect/>
          </a:stretch>
        </p:blipFill>
        <p:spPr>
          <a:xfrm>
            <a:off x="9550228" y="2007888"/>
            <a:ext cx="2641771" cy="2377593"/>
          </a:xfrm>
          <a:prstGeom prst="rect">
            <a:avLst/>
          </a:prstGeom>
        </p:spPr>
      </p:pic>
      <p:pic>
        <p:nvPicPr>
          <p:cNvPr id="20" name="bg object 20"/>
          <p:cNvPicPr/>
          <p:nvPr/>
        </p:nvPicPr>
        <p:blipFill>
          <a:blip r:embed="rId10" cstate="print"/>
          <a:stretch>
            <a:fillRect/>
          </a:stretch>
        </p:blipFill>
        <p:spPr>
          <a:xfrm>
            <a:off x="10822997" y="2040286"/>
            <a:ext cx="903110" cy="406399"/>
          </a:xfrm>
          <a:prstGeom prst="rect">
            <a:avLst/>
          </a:prstGeom>
        </p:spPr>
      </p:pic>
      <p:pic>
        <p:nvPicPr>
          <p:cNvPr id="21" name="bg object 21"/>
          <p:cNvPicPr/>
          <p:nvPr/>
        </p:nvPicPr>
        <p:blipFill>
          <a:blip r:embed="rId11" cstate="print"/>
          <a:stretch>
            <a:fillRect/>
          </a:stretch>
        </p:blipFill>
        <p:spPr>
          <a:xfrm>
            <a:off x="9843232" y="2243378"/>
            <a:ext cx="959554" cy="177799"/>
          </a:xfrm>
          <a:prstGeom prst="rect">
            <a:avLst/>
          </a:prstGeom>
        </p:spPr>
      </p:pic>
      <p:sp>
        <p:nvSpPr>
          <p:cNvPr id="2" name="Holder 2"/>
          <p:cNvSpPr>
            <a:spLocks noGrp="1"/>
          </p:cNvSpPr>
          <p:nvPr>
            <p:ph type="title"/>
          </p:nvPr>
        </p:nvSpPr>
        <p:spPr>
          <a:xfrm>
            <a:off x="3759616" y="1221578"/>
            <a:ext cx="4672847" cy="800219"/>
          </a:xfrm>
          <a:prstGeom prst="rect">
            <a:avLst/>
          </a:prstGeom>
        </p:spPr>
        <p:txBody>
          <a:bodyPr wrap="square" lIns="0" tIns="0" rIns="0" bIns="0">
            <a:spAutoFit/>
          </a:bodyPr>
          <a:lstStyle>
            <a:lvl1pPr>
              <a:defRPr sz="5200" b="1" i="1">
                <a:solidFill>
                  <a:srgbClr val="FEFFFF"/>
                </a:solidFill>
                <a:latin typeface="Arial"/>
                <a:cs typeface="Arial"/>
              </a:defRPr>
            </a:lvl1pPr>
          </a:lstStyle>
          <a:p>
            <a:endParaRPr/>
          </a:p>
        </p:txBody>
      </p:sp>
      <p:sp>
        <p:nvSpPr>
          <p:cNvPr id="3" name="Holder 3"/>
          <p:cNvSpPr>
            <a:spLocks noGrp="1"/>
          </p:cNvSpPr>
          <p:nvPr>
            <p:ph type="body" idx="1"/>
          </p:nvPr>
        </p:nvSpPr>
        <p:spPr>
          <a:xfrm>
            <a:off x="1204148" y="2973773"/>
            <a:ext cx="978370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377528698"/>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Lst>
  <p:txStyles>
    <p:titleStyle>
      <a:lvl1pPr>
        <a:defRPr>
          <a:latin typeface="+mj-lt"/>
          <a:ea typeface="+mj-ea"/>
          <a:cs typeface="+mj-cs"/>
        </a:defRPr>
      </a:lvl1pPr>
    </p:titleStyle>
    <p:bodyStyle>
      <a:lvl1pPr marL="0">
        <a:defRPr>
          <a:latin typeface="+mn-lt"/>
          <a:ea typeface="+mn-ea"/>
          <a:cs typeface="+mn-cs"/>
        </a:defRPr>
      </a:lvl1pPr>
      <a:lvl2pPr marL="243825">
        <a:defRPr>
          <a:latin typeface="+mn-lt"/>
          <a:ea typeface="+mn-ea"/>
          <a:cs typeface="+mn-cs"/>
        </a:defRPr>
      </a:lvl2pPr>
      <a:lvl3pPr marL="487650">
        <a:defRPr>
          <a:latin typeface="+mn-lt"/>
          <a:ea typeface="+mn-ea"/>
          <a:cs typeface="+mn-cs"/>
        </a:defRPr>
      </a:lvl3pPr>
      <a:lvl4pPr marL="731474">
        <a:defRPr>
          <a:latin typeface="+mn-lt"/>
          <a:ea typeface="+mn-ea"/>
          <a:cs typeface="+mn-cs"/>
        </a:defRPr>
      </a:lvl4pPr>
      <a:lvl5pPr marL="975299">
        <a:defRPr>
          <a:latin typeface="+mn-lt"/>
          <a:ea typeface="+mn-ea"/>
          <a:cs typeface="+mn-cs"/>
        </a:defRPr>
      </a:lvl5pPr>
      <a:lvl6pPr marL="1219124">
        <a:defRPr>
          <a:latin typeface="+mn-lt"/>
          <a:ea typeface="+mn-ea"/>
          <a:cs typeface="+mn-cs"/>
        </a:defRPr>
      </a:lvl6pPr>
      <a:lvl7pPr marL="1462949">
        <a:defRPr>
          <a:latin typeface="+mn-lt"/>
          <a:ea typeface="+mn-ea"/>
          <a:cs typeface="+mn-cs"/>
        </a:defRPr>
      </a:lvl7pPr>
      <a:lvl8pPr marL="1706773">
        <a:defRPr>
          <a:latin typeface="+mn-lt"/>
          <a:ea typeface="+mn-ea"/>
          <a:cs typeface="+mn-cs"/>
        </a:defRPr>
      </a:lvl8pPr>
      <a:lvl9pPr marL="1950598">
        <a:defRPr>
          <a:latin typeface="+mn-lt"/>
          <a:ea typeface="+mn-ea"/>
          <a:cs typeface="+mn-cs"/>
        </a:defRPr>
      </a:lvl9pPr>
    </p:bodyStyle>
    <p:otherStyle>
      <a:lvl1pPr marL="0">
        <a:defRPr>
          <a:latin typeface="+mn-lt"/>
          <a:ea typeface="+mn-ea"/>
          <a:cs typeface="+mn-cs"/>
        </a:defRPr>
      </a:lvl1pPr>
      <a:lvl2pPr marL="243825">
        <a:defRPr>
          <a:latin typeface="+mn-lt"/>
          <a:ea typeface="+mn-ea"/>
          <a:cs typeface="+mn-cs"/>
        </a:defRPr>
      </a:lvl2pPr>
      <a:lvl3pPr marL="487650">
        <a:defRPr>
          <a:latin typeface="+mn-lt"/>
          <a:ea typeface="+mn-ea"/>
          <a:cs typeface="+mn-cs"/>
        </a:defRPr>
      </a:lvl3pPr>
      <a:lvl4pPr marL="731474">
        <a:defRPr>
          <a:latin typeface="+mn-lt"/>
          <a:ea typeface="+mn-ea"/>
          <a:cs typeface="+mn-cs"/>
        </a:defRPr>
      </a:lvl4pPr>
      <a:lvl5pPr marL="975299">
        <a:defRPr>
          <a:latin typeface="+mn-lt"/>
          <a:ea typeface="+mn-ea"/>
          <a:cs typeface="+mn-cs"/>
        </a:defRPr>
      </a:lvl5pPr>
      <a:lvl6pPr marL="1219124">
        <a:defRPr>
          <a:latin typeface="+mn-lt"/>
          <a:ea typeface="+mn-ea"/>
          <a:cs typeface="+mn-cs"/>
        </a:defRPr>
      </a:lvl6pPr>
      <a:lvl7pPr marL="1462949">
        <a:defRPr>
          <a:latin typeface="+mn-lt"/>
          <a:ea typeface="+mn-ea"/>
          <a:cs typeface="+mn-cs"/>
        </a:defRPr>
      </a:lvl7pPr>
      <a:lvl8pPr marL="1706773">
        <a:defRPr>
          <a:latin typeface="+mn-lt"/>
          <a:ea typeface="+mn-ea"/>
          <a:cs typeface="+mn-cs"/>
        </a:defRPr>
      </a:lvl8pPr>
      <a:lvl9pPr marL="195059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hyperlink" Target="https://attendee.gotowebinar.com/register/2644020236508421719" TargetMode="External"/><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5.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17.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image" Target="../media/image17.sv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17.sv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7929" y="651509"/>
            <a:ext cx="2492185" cy="434927"/>
          </a:xfrm>
          <a:prstGeom prst="rect">
            <a:avLst/>
          </a:prstGeom>
        </p:spPr>
        <p:txBody>
          <a:bodyPr vert="horz" wrap="square" lIns="0" tIns="8128" rIns="0" bIns="0" rtlCol="0">
            <a:spAutoFit/>
          </a:bodyPr>
          <a:lstStyle/>
          <a:p>
            <a:pPr marL="6773">
              <a:spcBef>
                <a:spcPts val="64"/>
              </a:spcBef>
            </a:pPr>
            <a:r>
              <a:rPr spc="61" dirty="0"/>
              <a:t>ADC</a:t>
            </a:r>
            <a:r>
              <a:rPr spc="-165" dirty="0"/>
              <a:t> </a:t>
            </a:r>
            <a:r>
              <a:rPr spc="-72" dirty="0"/>
              <a:t>CAFFE‘</a:t>
            </a:r>
          </a:p>
        </p:txBody>
      </p:sp>
      <p:grpSp>
        <p:nvGrpSpPr>
          <p:cNvPr id="3" name="object 3"/>
          <p:cNvGrpSpPr/>
          <p:nvPr/>
        </p:nvGrpSpPr>
        <p:grpSpPr>
          <a:xfrm>
            <a:off x="3352800" y="0"/>
            <a:ext cx="5486400" cy="6795347"/>
            <a:chOff x="0" y="0"/>
            <a:chExt cx="10287000" cy="12741275"/>
          </a:xfrm>
        </p:grpSpPr>
        <p:pic>
          <p:nvPicPr>
            <p:cNvPr id="4" name="object 4"/>
            <p:cNvPicPr/>
            <p:nvPr/>
          </p:nvPicPr>
          <p:blipFill>
            <a:blip r:embed="rId2" cstate="print"/>
            <a:stretch>
              <a:fillRect/>
            </a:stretch>
          </p:blipFill>
          <p:spPr>
            <a:xfrm>
              <a:off x="2641294" y="2747186"/>
              <a:ext cx="523875" cy="209549"/>
            </a:xfrm>
            <a:prstGeom prst="rect">
              <a:avLst/>
            </a:prstGeom>
          </p:spPr>
        </p:pic>
        <p:pic>
          <p:nvPicPr>
            <p:cNvPr id="5" name="object 5"/>
            <p:cNvPicPr/>
            <p:nvPr/>
          </p:nvPicPr>
          <p:blipFill>
            <a:blip r:embed="rId2" cstate="print"/>
            <a:stretch>
              <a:fillRect/>
            </a:stretch>
          </p:blipFill>
          <p:spPr>
            <a:xfrm>
              <a:off x="7127799" y="2481868"/>
              <a:ext cx="495299" cy="200024"/>
            </a:xfrm>
            <a:prstGeom prst="rect">
              <a:avLst/>
            </a:prstGeom>
          </p:spPr>
        </p:pic>
        <p:pic>
          <p:nvPicPr>
            <p:cNvPr id="6" name="object 6"/>
            <p:cNvPicPr/>
            <p:nvPr/>
          </p:nvPicPr>
          <p:blipFill>
            <a:blip r:embed="rId3" cstate="print"/>
            <a:stretch>
              <a:fillRect/>
            </a:stretch>
          </p:blipFill>
          <p:spPr>
            <a:xfrm>
              <a:off x="1197307" y="791747"/>
              <a:ext cx="2636118" cy="1019492"/>
            </a:xfrm>
            <a:prstGeom prst="rect">
              <a:avLst/>
            </a:prstGeom>
          </p:spPr>
        </p:pic>
        <p:pic>
          <p:nvPicPr>
            <p:cNvPr id="7" name="object 7"/>
            <p:cNvPicPr/>
            <p:nvPr/>
          </p:nvPicPr>
          <p:blipFill>
            <a:blip r:embed="rId4" cstate="print"/>
            <a:stretch>
              <a:fillRect/>
            </a:stretch>
          </p:blipFill>
          <p:spPr>
            <a:xfrm>
              <a:off x="6159793" y="805355"/>
              <a:ext cx="2914649" cy="1104899"/>
            </a:xfrm>
            <a:prstGeom prst="rect">
              <a:avLst/>
            </a:prstGeom>
          </p:spPr>
        </p:pic>
        <p:pic>
          <p:nvPicPr>
            <p:cNvPr id="8" name="object 8"/>
            <p:cNvPicPr/>
            <p:nvPr/>
          </p:nvPicPr>
          <p:blipFill>
            <a:blip r:embed="rId5" cstate="print"/>
            <a:stretch>
              <a:fillRect/>
            </a:stretch>
          </p:blipFill>
          <p:spPr>
            <a:xfrm>
              <a:off x="4216783" y="559122"/>
              <a:ext cx="1857374" cy="1495424"/>
            </a:xfrm>
            <a:prstGeom prst="rect">
              <a:avLst/>
            </a:prstGeom>
          </p:spPr>
        </p:pic>
        <p:sp>
          <p:nvSpPr>
            <p:cNvPr id="9" name="object 9"/>
            <p:cNvSpPr/>
            <p:nvPr/>
          </p:nvSpPr>
          <p:spPr>
            <a:xfrm>
              <a:off x="0" y="5113446"/>
              <a:ext cx="2557145" cy="399415"/>
            </a:xfrm>
            <a:custGeom>
              <a:avLst/>
              <a:gdLst/>
              <a:ahLst/>
              <a:cxnLst/>
              <a:rect l="l" t="t" r="r" b="b"/>
              <a:pathLst>
                <a:path w="2557145" h="399414">
                  <a:moveTo>
                    <a:pt x="2556686" y="399169"/>
                  </a:moveTo>
                  <a:lnTo>
                    <a:pt x="0" y="399169"/>
                  </a:lnTo>
                  <a:lnTo>
                    <a:pt x="0" y="0"/>
                  </a:lnTo>
                  <a:lnTo>
                    <a:pt x="2556686" y="0"/>
                  </a:lnTo>
                  <a:lnTo>
                    <a:pt x="2556686" y="399169"/>
                  </a:lnTo>
                  <a:close/>
                </a:path>
              </a:pathLst>
            </a:custGeom>
            <a:solidFill>
              <a:srgbClr val="FFA200"/>
            </a:solidFill>
          </p:spPr>
          <p:txBody>
            <a:bodyPr wrap="square" lIns="0" tIns="0" rIns="0" bIns="0" rtlCol="0"/>
            <a:lstStyle/>
            <a:p>
              <a:pPr defTabSz="487650"/>
              <a:endParaRPr sz="960">
                <a:solidFill>
                  <a:prstClr val="black"/>
                </a:solidFill>
                <a:latin typeface="Calibri"/>
              </a:endParaRPr>
            </a:p>
          </p:txBody>
        </p:sp>
        <p:pic>
          <p:nvPicPr>
            <p:cNvPr id="10" name="object 10"/>
            <p:cNvPicPr/>
            <p:nvPr/>
          </p:nvPicPr>
          <p:blipFill>
            <a:blip r:embed="rId6" cstate="print"/>
            <a:stretch>
              <a:fillRect/>
            </a:stretch>
          </p:blipFill>
          <p:spPr>
            <a:xfrm>
              <a:off x="0" y="5636441"/>
              <a:ext cx="833665" cy="2724149"/>
            </a:xfrm>
            <a:prstGeom prst="rect">
              <a:avLst/>
            </a:prstGeom>
          </p:spPr>
        </p:pic>
        <p:pic>
          <p:nvPicPr>
            <p:cNvPr id="11" name="object 11"/>
            <p:cNvPicPr/>
            <p:nvPr/>
          </p:nvPicPr>
          <p:blipFill>
            <a:blip r:embed="rId7" cstate="print"/>
            <a:stretch>
              <a:fillRect/>
            </a:stretch>
          </p:blipFill>
          <p:spPr>
            <a:xfrm>
              <a:off x="0" y="0"/>
              <a:ext cx="1028561" cy="1031512"/>
            </a:xfrm>
            <a:prstGeom prst="rect">
              <a:avLst/>
            </a:prstGeom>
          </p:spPr>
        </p:pic>
        <p:pic>
          <p:nvPicPr>
            <p:cNvPr id="12" name="object 12"/>
            <p:cNvPicPr/>
            <p:nvPr/>
          </p:nvPicPr>
          <p:blipFill>
            <a:blip r:embed="rId8" cstate="print"/>
            <a:stretch>
              <a:fillRect/>
            </a:stretch>
          </p:blipFill>
          <p:spPr>
            <a:xfrm>
              <a:off x="6367638" y="12064441"/>
              <a:ext cx="2733674" cy="676274"/>
            </a:xfrm>
            <a:prstGeom prst="rect">
              <a:avLst/>
            </a:prstGeom>
          </p:spPr>
        </p:pic>
        <p:pic>
          <p:nvPicPr>
            <p:cNvPr id="13" name="object 13"/>
            <p:cNvPicPr/>
            <p:nvPr/>
          </p:nvPicPr>
          <p:blipFill>
            <a:blip r:embed="rId9" cstate="print"/>
            <a:stretch>
              <a:fillRect/>
            </a:stretch>
          </p:blipFill>
          <p:spPr>
            <a:xfrm>
              <a:off x="3771806" y="12032833"/>
              <a:ext cx="2600324" cy="638174"/>
            </a:xfrm>
            <a:prstGeom prst="rect">
              <a:avLst/>
            </a:prstGeom>
          </p:spPr>
        </p:pic>
        <p:sp>
          <p:nvSpPr>
            <p:cNvPr id="14" name="object 14"/>
            <p:cNvSpPr/>
            <p:nvPr/>
          </p:nvSpPr>
          <p:spPr>
            <a:xfrm>
              <a:off x="0" y="8803276"/>
              <a:ext cx="10287000" cy="1023619"/>
            </a:xfrm>
            <a:custGeom>
              <a:avLst/>
              <a:gdLst/>
              <a:ahLst/>
              <a:cxnLst/>
              <a:rect l="l" t="t" r="r" b="b"/>
              <a:pathLst>
                <a:path w="10287000" h="1023620">
                  <a:moveTo>
                    <a:pt x="0" y="0"/>
                  </a:moveTo>
                  <a:lnTo>
                    <a:pt x="10287000" y="0"/>
                  </a:lnTo>
                  <a:lnTo>
                    <a:pt x="10287000" y="1023159"/>
                  </a:lnTo>
                  <a:lnTo>
                    <a:pt x="0" y="1023159"/>
                  </a:lnTo>
                  <a:lnTo>
                    <a:pt x="0" y="0"/>
                  </a:lnTo>
                  <a:close/>
                </a:path>
              </a:pathLst>
            </a:custGeom>
            <a:solidFill>
              <a:srgbClr val="FFA200"/>
            </a:solidFill>
          </p:spPr>
          <p:txBody>
            <a:bodyPr wrap="square" lIns="0" tIns="0" rIns="0" bIns="0" rtlCol="0"/>
            <a:lstStyle/>
            <a:p>
              <a:pPr defTabSz="487650"/>
              <a:endParaRPr sz="960">
                <a:solidFill>
                  <a:prstClr val="black"/>
                </a:solidFill>
                <a:latin typeface="Calibri"/>
              </a:endParaRPr>
            </a:p>
          </p:txBody>
        </p:sp>
      </p:grpSp>
      <p:sp>
        <p:nvSpPr>
          <p:cNvPr id="22" name="object 22"/>
          <p:cNvSpPr txBox="1"/>
          <p:nvPr/>
        </p:nvSpPr>
        <p:spPr>
          <a:xfrm>
            <a:off x="3894667" y="2973773"/>
            <a:ext cx="3594608" cy="1377044"/>
          </a:xfrm>
          <a:prstGeom prst="rect">
            <a:avLst/>
          </a:prstGeom>
        </p:spPr>
        <p:txBody>
          <a:bodyPr vert="horz" wrap="square" lIns="0" tIns="80264" rIns="0" bIns="0" rtlCol="0">
            <a:spAutoFit/>
          </a:bodyPr>
          <a:lstStyle/>
          <a:p>
            <a:pPr marL="6773" defTabSz="487650">
              <a:spcBef>
                <a:spcPts val="632"/>
              </a:spcBef>
            </a:pPr>
            <a:r>
              <a:rPr sz="853" spc="-37" dirty="0">
                <a:solidFill>
                  <a:srgbClr val="2E3A61"/>
                </a:solidFill>
                <a:latin typeface="Lucida Sans Unicode"/>
                <a:cs typeface="Lucida Sans Unicode"/>
              </a:rPr>
              <a:t>I</a:t>
            </a:r>
            <a:r>
              <a:rPr sz="853" spc="-35" dirty="0">
                <a:solidFill>
                  <a:srgbClr val="2E3A61"/>
                </a:solidFill>
                <a:latin typeface="Lucida Sans Unicode"/>
                <a:cs typeface="Lucida Sans Unicode"/>
              </a:rPr>
              <a:t>N</a:t>
            </a:r>
            <a:r>
              <a:rPr sz="853" spc="-40" dirty="0">
                <a:solidFill>
                  <a:srgbClr val="2E3A61"/>
                </a:solidFill>
                <a:latin typeface="Lucida Sans Unicode"/>
                <a:cs typeface="Lucida Sans Unicode"/>
              </a:rPr>
              <a:t>D</a:t>
            </a:r>
            <a:r>
              <a:rPr sz="853" spc="-37" dirty="0">
                <a:solidFill>
                  <a:srgbClr val="2E3A61"/>
                </a:solidFill>
                <a:latin typeface="Lucida Sans Unicode"/>
                <a:cs typeface="Lucida Sans Unicode"/>
              </a:rPr>
              <a:t>I</a:t>
            </a:r>
            <a:r>
              <a:rPr sz="853" spc="-24" dirty="0">
                <a:solidFill>
                  <a:srgbClr val="2E3A61"/>
                </a:solidFill>
                <a:latin typeface="Lucida Sans Unicode"/>
                <a:cs typeface="Lucida Sans Unicode"/>
              </a:rPr>
              <a:t>R</a:t>
            </a:r>
            <a:r>
              <a:rPr sz="853" spc="-37" dirty="0">
                <a:solidFill>
                  <a:srgbClr val="2E3A61"/>
                </a:solidFill>
                <a:latin typeface="Lucida Sans Unicode"/>
                <a:cs typeface="Lucida Sans Unicode"/>
              </a:rPr>
              <a:t>I</a:t>
            </a:r>
            <a:r>
              <a:rPr sz="853" spc="-59" dirty="0">
                <a:solidFill>
                  <a:srgbClr val="2E3A61"/>
                </a:solidFill>
                <a:latin typeface="Lucida Sans Unicode"/>
                <a:cs typeface="Lucida Sans Unicode"/>
              </a:rPr>
              <a:t>ZZ</a:t>
            </a:r>
            <a:r>
              <a:rPr sz="853" spc="-37" dirty="0">
                <a:solidFill>
                  <a:srgbClr val="2E3A61"/>
                </a:solidFill>
                <a:latin typeface="Lucida Sans Unicode"/>
                <a:cs typeface="Lucida Sans Unicode"/>
              </a:rPr>
              <a:t>I</a:t>
            </a:r>
            <a:r>
              <a:rPr sz="853" spc="-43" dirty="0">
                <a:solidFill>
                  <a:srgbClr val="2E3A61"/>
                </a:solidFill>
                <a:latin typeface="Lucida Sans Unicode"/>
                <a:cs typeface="Lucida Sans Unicode"/>
              </a:rPr>
              <a:t> </a:t>
            </a:r>
            <a:r>
              <a:rPr sz="853" spc="-40" dirty="0">
                <a:solidFill>
                  <a:srgbClr val="2E3A61"/>
                </a:solidFill>
                <a:latin typeface="Lucida Sans Unicode"/>
                <a:cs typeface="Lucida Sans Unicode"/>
              </a:rPr>
              <a:t>D</a:t>
            </a:r>
            <a:r>
              <a:rPr sz="853" spc="-37" dirty="0">
                <a:solidFill>
                  <a:srgbClr val="2E3A61"/>
                </a:solidFill>
                <a:latin typeface="Lucida Sans Unicode"/>
                <a:cs typeface="Lucida Sans Unicode"/>
              </a:rPr>
              <a:t>I</a:t>
            </a:r>
            <a:r>
              <a:rPr sz="853" spc="-43" dirty="0">
                <a:solidFill>
                  <a:srgbClr val="2E3A61"/>
                </a:solidFill>
                <a:latin typeface="Lucida Sans Unicode"/>
                <a:cs typeface="Lucida Sans Unicode"/>
              </a:rPr>
              <a:t> </a:t>
            </a:r>
            <a:r>
              <a:rPr sz="853" spc="37" dirty="0">
                <a:solidFill>
                  <a:srgbClr val="2E3A61"/>
                </a:solidFill>
                <a:latin typeface="Lucida Sans Unicode"/>
                <a:cs typeface="Lucida Sans Unicode"/>
              </a:rPr>
              <a:t>S</a:t>
            </a:r>
            <a:r>
              <a:rPr sz="853" spc="-19" dirty="0">
                <a:solidFill>
                  <a:srgbClr val="2E3A61"/>
                </a:solidFill>
                <a:latin typeface="Lucida Sans Unicode"/>
                <a:cs typeface="Lucida Sans Unicode"/>
              </a:rPr>
              <a:t>A</a:t>
            </a:r>
            <a:r>
              <a:rPr sz="853" spc="-91" dirty="0">
                <a:solidFill>
                  <a:srgbClr val="2E3A61"/>
                </a:solidFill>
                <a:latin typeface="Lucida Sans Unicode"/>
                <a:cs typeface="Lucida Sans Unicode"/>
              </a:rPr>
              <a:t>L</a:t>
            </a:r>
            <a:r>
              <a:rPr sz="853" spc="-19" dirty="0">
                <a:solidFill>
                  <a:srgbClr val="2E3A61"/>
                </a:solidFill>
                <a:latin typeface="Lucida Sans Unicode"/>
                <a:cs typeface="Lucida Sans Unicode"/>
              </a:rPr>
              <a:t>U</a:t>
            </a:r>
            <a:r>
              <a:rPr sz="853" spc="-83" dirty="0">
                <a:solidFill>
                  <a:srgbClr val="2E3A61"/>
                </a:solidFill>
                <a:latin typeface="Lucida Sans Unicode"/>
                <a:cs typeface="Lucida Sans Unicode"/>
              </a:rPr>
              <a:t>T</a:t>
            </a:r>
            <a:r>
              <a:rPr sz="853" spc="5" dirty="0">
                <a:solidFill>
                  <a:srgbClr val="2E3A61"/>
                </a:solidFill>
                <a:latin typeface="Lucida Sans Unicode"/>
                <a:cs typeface="Lucida Sans Unicode"/>
              </a:rPr>
              <a:t>O</a:t>
            </a:r>
            <a:endParaRPr sz="853" dirty="0">
              <a:solidFill>
                <a:prstClr val="black"/>
              </a:solidFill>
              <a:latin typeface="Lucida Sans Unicode"/>
              <a:cs typeface="Lucida Sans Unicode"/>
            </a:endParaRPr>
          </a:p>
          <a:p>
            <a:pPr marL="6773" defTabSz="487650">
              <a:spcBef>
                <a:spcPts val="507"/>
              </a:spcBef>
              <a:tabLst>
                <a:tab pos="912310" algn="l"/>
              </a:tabLst>
            </a:pPr>
            <a:r>
              <a:rPr sz="747" b="1" spc="21" dirty="0">
                <a:solidFill>
                  <a:srgbClr val="2E3A61"/>
                </a:solidFill>
                <a:latin typeface="Tahoma"/>
                <a:cs typeface="Tahoma"/>
              </a:rPr>
              <a:t>Maria</a:t>
            </a:r>
            <a:r>
              <a:rPr sz="747" b="1" spc="-61" dirty="0">
                <a:solidFill>
                  <a:srgbClr val="2E3A61"/>
                </a:solidFill>
                <a:latin typeface="Tahoma"/>
                <a:cs typeface="Tahoma"/>
              </a:rPr>
              <a:t> </a:t>
            </a:r>
            <a:r>
              <a:rPr sz="747" b="1" spc="8" dirty="0">
                <a:solidFill>
                  <a:srgbClr val="2E3A61"/>
                </a:solidFill>
                <a:latin typeface="Tahoma"/>
                <a:cs typeface="Tahoma"/>
              </a:rPr>
              <a:t>Pia</a:t>
            </a:r>
            <a:r>
              <a:rPr sz="747" b="1" spc="-59" dirty="0">
                <a:solidFill>
                  <a:srgbClr val="2E3A61"/>
                </a:solidFill>
                <a:latin typeface="Tahoma"/>
                <a:cs typeface="Tahoma"/>
              </a:rPr>
              <a:t> </a:t>
            </a:r>
            <a:r>
              <a:rPr sz="747" b="1" spc="21" dirty="0">
                <a:solidFill>
                  <a:srgbClr val="2E3A61"/>
                </a:solidFill>
                <a:latin typeface="Tahoma"/>
                <a:cs typeface="Tahoma"/>
              </a:rPr>
              <a:t>Nucera	</a:t>
            </a:r>
            <a:r>
              <a:rPr sz="747" spc="11" dirty="0">
                <a:solidFill>
                  <a:srgbClr val="2E3A61"/>
                </a:solidFill>
                <a:latin typeface="Lucida Sans Unicode"/>
                <a:cs typeface="Lucida Sans Unicode"/>
              </a:rPr>
              <a:t>Presidente</a:t>
            </a:r>
            <a:r>
              <a:rPr sz="747" spc="-43" dirty="0">
                <a:solidFill>
                  <a:srgbClr val="2E3A61"/>
                </a:solidFill>
                <a:latin typeface="Lucida Sans Unicode"/>
                <a:cs typeface="Lucida Sans Unicode"/>
              </a:rPr>
              <a:t> </a:t>
            </a:r>
            <a:r>
              <a:rPr sz="747" spc="11" dirty="0">
                <a:solidFill>
                  <a:srgbClr val="2E3A61"/>
                </a:solidFill>
                <a:latin typeface="Lucida Sans Unicode"/>
                <a:cs typeface="Lucida Sans Unicode"/>
              </a:rPr>
              <a:t>nazionale</a:t>
            </a:r>
            <a:r>
              <a:rPr sz="747" spc="-43" dirty="0">
                <a:solidFill>
                  <a:srgbClr val="2E3A61"/>
                </a:solidFill>
                <a:latin typeface="Lucida Sans Unicode"/>
                <a:cs typeface="Lucida Sans Unicode"/>
              </a:rPr>
              <a:t> </a:t>
            </a:r>
            <a:r>
              <a:rPr sz="747" spc="3" dirty="0">
                <a:solidFill>
                  <a:srgbClr val="2E3A61"/>
                </a:solidFill>
                <a:latin typeface="Lucida Sans Unicode"/>
                <a:cs typeface="Lucida Sans Unicode"/>
              </a:rPr>
              <a:t>ADC</a:t>
            </a:r>
            <a:endParaRPr sz="747" dirty="0">
              <a:solidFill>
                <a:prstClr val="black"/>
              </a:solidFill>
              <a:latin typeface="Lucida Sans Unicode"/>
              <a:cs typeface="Lucida Sans Unicode"/>
            </a:endParaRPr>
          </a:p>
          <a:p>
            <a:pPr marL="6773" defTabSz="487650">
              <a:spcBef>
                <a:spcPts val="448"/>
              </a:spcBef>
              <a:tabLst>
                <a:tab pos="669164" algn="l"/>
              </a:tabLst>
            </a:pPr>
            <a:r>
              <a:rPr sz="747" b="1" spc="11" dirty="0">
                <a:solidFill>
                  <a:srgbClr val="2E3A61"/>
                </a:solidFill>
                <a:latin typeface="Tahoma"/>
                <a:cs typeface="Tahoma"/>
              </a:rPr>
              <a:t>Rosa</a:t>
            </a:r>
            <a:r>
              <a:rPr sz="747" b="1" spc="-61" dirty="0">
                <a:solidFill>
                  <a:srgbClr val="2E3A61"/>
                </a:solidFill>
                <a:latin typeface="Tahoma"/>
                <a:cs typeface="Tahoma"/>
              </a:rPr>
              <a:t> </a:t>
            </a:r>
            <a:r>
              <a:rPr sz="747" b="1" spc="-5" dirty="0">
                <a:solidFill>
                  <a:srgbClr val="2E3A61"/>
                </a:solidFill>
                <a:latin typeface="Tahoma"/>
                <a:cs typeface="Tahoma"/>
              </a:rPr>
              <a:t>Petitto	</a:t>
            </a:r>
            <a:r>
              <a:rPr sz="747" spc="11" dirty="0">
                <a:solidFill>
                  <a:srgbClr val="2E3A61"/>
                </a:solidFill>
                <a:latin typeface="Lucida Sans Unicode"/>
                <a:cs typeface="Lucida Sans Unicode"/>
              </a:rPr>
              <a:t>Presidente</a:t>
            </a:r>
            <a:r>
              <a:rPr sz="747" spc="-40" dirty="0">
                <a:solidFill>
                  <a:srgbClr val="2E3A61"/>
                </a:solidFill>
                <a:latin typeface="Lucida Sans Unicode"/>
                <a:cs typeface="Lucida Sans Unicode"/>
              </a:rPr>
              <a:t> </a:t>
            </a:r>
            <a:r>
              <a:rPr sz="747" spc="11" dirty="0">
                <a:solidFill>
                  <a:srgbClr val="2E3A61"/>
                </a:solidFill>
                <a:latin typeface="Lucida Sans Unicode"/>
                <a:cs typeface="Lucida Sans Unicode"/>
              </a:rPr>
              <a:t>ODCEC</a:t>
            </a:r>
            <a:r>
              <a:rPr sz="747" spc="-40" dirty="0">
                <a:solidFill>
                  <a:srgbClr val="2E3A61"/>
                </a:solidFill>
                <a:latin typeface="Lucida Sans Unicode"/>
                <a:cs typeface="Lucida Sans Unicode"/>
              </a:rPr>
              <a:t> </a:t>
            </a:r>
            <a:r>
              <a:rPr sz="747" dirty="0">
                <a:solidFill>
                  <a:srgbClr val="2E3A61"/>
                </a:solidFill>
                <a:latin typeface="Lucida Sans Unicode"/>
                <a:cs typeface="Lucida Sans Unicode"/>
              </a:rPr>
              <a:t>di</a:t>
            </a:r>
            <a:r>
              <a:rPr sz="747" spc="-40" dirty="0">
                <a:solidFill>
                  <a:srgbClr val="2E3A61"/>
                </a:solidFill>
                <a:latin typeface="Lucida Sans Unicode"/>
                <a:cs typeface="Lucida Sans Unicode"/>
              </a:rPr>
              <a:t> </a:t>
            </a:r>
            <a:r>
              <a:rPr sz="747" spc="24" dirty="0">
                <a:solidFill>
                  <a:srgbClr val="2E3A61"/>
                </a:solidFill>
                <a:latin typeface="Lucida Sans Unicode"/>
                <a:cs typeface="Lucida Sans Unicode"/>
              </a:rPr>
              <a:t>Catanzaro</a:t>
            </a:r>
            <a:endParaRPr sz="747" dirty="0">
              <a:solidFill>
                <a:prstClr val="black"/>
              </a:solidFill>
              <a:latin typeface="Lucida Sans Unicode"/>
              <a:cs typeface="Lucida Sans Unicode"/>
            </a:endParaRPr>
          </a:p>
          <a:p>
            <a:pPr marL="6773" defTabSz="487650">
              <a:spcBef>
                <a:spcPts val="448"/>
              </a:spcBef>
              <a:tabLst>
                <a:tab pos="1166634" algn="l"/>
              </a:tabLst>
            </a:pPr>
            <a:r>
              <a:rPr sz="747" b="1" spc="19" dirty="0">
                <a:solidFill>
                  <a:srgbClr val="2E3A61"/>
                </a:solidFill>
                <a:latin typeface="Tahoma"/>
                <a:cs typeface="Tahoma"/>
              </a:rPr>
              <a:t>Domenico</a:t>
            </a:r>
            <a:r>
              <a:rPr sz="747" b="1" spc="-59" dirty="0">
                <a:solidFill>
                  <a:srgbClr val="2E3A61"/>
                </a:solidFill>
                <a:latin typeface="Tahoma"/>
                <a:cs typeface="Tahoma"/>
              </a:rPr>
              <a:t> </a:t>
            </a:r>
            <a:r>
              <a:rPr sz="747" b="1" spc="-8" dirty="0">
                <a:solidFill>
                  <a:srgbClr val="2E3A61"/>
                </a:solidFill>
                <a:latin typeface="Tahoma"/>
                <a:cs typeface="Tahoma"/>
              </a:rPr>
              <a:t>Ivan</a:t>
            </a:r>
            <a:r>
              <a:rPr sz="747" b="1" spc="-59" dirty="0">
                <a:solidFill>
                  <a:srgbClr val="2E3A61"/>
                </a:solidFill>
                <a:latin typeface="Tahoma"/>
                <a:cs typeface="Tahoma"/>
              </a:rPr>
              <a:t> </a:t>
            </a:r>
            <a:r>
              <a:rPr sz="747" b="1" spc="16" dirty="0">
                <a:solidFill>
                  <a:srgbClr val="2E3A61"/>
                </a:solidFill>
                <a:latin typeface="Tahoma"/>
                <a:cs typeface="Tahoma"/>
              </a:rPr>
              <a:t>Grattà	</a:t>
            </a:r>
            <a:r>
              <a:rPr sz="747" spc="11" dirty="0">
                <a:solidFill>
                  <a:srgbClr val="2E3A61"/>
                </a:solidFill>
                <a:latin typeface="Lucida Sans Unicode"/>
                <a:cs typeface="Lucida Sans Unicode"/>
              </a:rPr>
              <a:t>Presidente</a:t>
            </a:r>
            <a:r>
              <a:rPr sz="747" spc="-43" dirty="0">
                <a:solidFill>
                  <a:srgbClr val="2E3A61"/>
                </a:solidFill>
                <a:latin typeface="Lucida Sans Unicode"/>
                <a:cs typeface="Lucida Sans Unicode"/>
              </a:rPr>
              <a:t> </a:t>
            </a:r>
            <a:r>
              <a:rPr sz="747" spc="3" dirty="0">
                <a:solidFill>
                  <a:srgbClr val="2E3A61"/>
                </a:solidFill>
                <a:latin typeface="Lucida Sans Unicode"/>
                <a:cs typeface="Lucida Sans Unicode"/>
              </a:rPr>
              <a:t>ADC</a:t>
            </a:r>
            <a:r>
              <a:rPr sz="747" spc="-43" dirty="0">
                <a:solidFill>
                  <a:srgbClr val="2E3A61"/>
                </a:solidFill>
                <a:latin typeface="Lucida Sans Unicode"/>
                <a:cs typeface="Lucida Sans Unicode"/>
              </a:rPr>
              <a:t> </a:t>
            </a:r>
            <a:r>
              <a:rPr sz="747" spc="24" dirty="0">
                <a:solidFill>
                  <a:srgbClr val="2E3A61"/>
                </a:solidFill>
                <a:latin typeface="Lucida Sans Unicode"/>
                <a:cs typeface="Lucida Sans Unicode"/>
              </a:rPr>
              <a:t>Catanzaro</a:t>
            </a:r>
            <a:endParaRPr sz="747" dirty="0">
              <a:solidFill>
                <a:prstClr val="black"/>
              </a:solidFill>
              <a:latin typeface="Lucida Sans Unicode"/>
              <a:cs typeface="Lucida Sans Unicode"/>
            </a:endParaRPr>
          </a:p>
          <a:p>
            <a:pPr defTabSz="487650">
              <a:spcBef>
                <a:spcPts val="19"/>
              </a:spcBef>
            </a:pPr>
            <a:endParaRPr sz="1147" dirty="0">
              <a:solidFill>
                <a:prstClr val="black"/>
              </a:solidFill>
              <a:latin typeface="Lucida Sans Unicode"/>
              <a:cs typeface="Lucida Sans Unicode"/>
            </a:endParaRPr>
          </a:p>
          <a:p>
            <a:pPr marL="6773" defTabSz="487650">
              <a:spcBef>
                <a:spcPts val="3"/>
              </a:spcBef>
            </a:pPr>
            <a:r>
              <a:rPr sz="853" spc="-37" dirty="0">
                <a:solidFill>
                  <a:srgbClr val="2E3A61"/>
                </a:solidFill>
                <a:latin typeface="Lucida Sans Unicode"/>
                <a:cs typeface="Lucida Sans Unicode"/>
              </a:rPr>
              <a:t>RELATORI</a:t>
            </a:r>
            <a:endParaRPr sz="853" dirty="0">
              <a:solidFill>
                <a:prstClr val="black"/>
              </a:solidFill>
              <a:latin typeface="Lucida Sans Unicode"/>
              <a:cs typeface="Lucida Sans Unicode"/>
            </a:endParaRPr>
          </a:p>
          <a:p>
            <a:pPr marL="6773" defTabSz="487650">
              <a:spcBef>
                <a:spcPts val="507"/>
              </a:spcBef>
              <a:tabLst>
                <a:tab pos="1166634" algn="l"/>
              </a:tabLst>
            </a:pPr>
            <a:r>
              <a:rPr sz="747" b="1" spc="19" dirty="0">
                <a:solidFill>
                  <a:srgbClr val="2E3A61"/>
                </a:solidFill>
                <a:latin typeface="Tahoma"/>
                <a:cs typeface="Tahoma"/>
              </a:rPr>
              <a:t>Domenico</a:t>
            </a:r>
            <a:r>
              <a:rPr sz="747" b="1" spc="-59" dirty="0">
                <a:solidFill>
                  <a:srgbClr val="2E3A61"/>
                </a:solidFill>
                <a:latin typeface="Tahoma"/>
                <a:cs typeface="Tahoma"/>
              </a:rPr>
              <a:t> </a:t>
            </a:r>
            <a:r>
              <a:rPr sz="747" b="1" spc="-8" dirty="0">
                <a:solidFill>
                  <a:srgbClr val="2E3A61"/>
                </a:solidFill>
                <a:latin typeface="Tahoma"/>
                <a:cs typeface="Tahoma"/>
              </a:rPr>
              <a:t>Ivan</a:t>
            </a:r>
            <a:r>
              <a:rPr sz="747" b="1" spc="-59" dirty="0">
                <a:solidFill>
                  <a:srgbClr val="2E3A61"/>
                </a:solidFill>
                <a:latin typeface="Tahoma"/>
                <a:cs typeface="Tahoma"/>
              </a:rPr>
              <a:t> </a:t>
            </a:r>
            <a:r>
              <a:rPr sz="747" b="1" spc="16" dirty="0">
                <a:solidFill>
                  <a:srgbClr val="2E3A61"/>
                </a:solidFill>
                <a:latin typeface="Tahoma"/>
                <a:cs typeface="Tahoma"/>
              </a:rPr>
              <a:t>Grattà	</a:t>
            </a:r>
            <a:r>
              <a:rPr sz="747" spc="-3" dirty="0">
                <a:solidFill>
                  <a:srgbClr val="2E3A61"/>
                </a:solidFill>
                <a:latin typeface="Lucida Sans Unicode"/>
                <a:cs typeface="Lucida Sans Unicode"/>
              </a:rPr>
              <a:t>Dottore</a:t>
            </a:r>
            <a:r>
              <a:rPr sz="747" spc="-35" dirty="0">
                <a:solidFill>
                  <a:srgbClr val="2E3A61"/>
                </a:solidFill>
                <a:latin typeface="Lucida Sans Unicode"/>
                <a:cs typeface="Lucida Sans Unicode"/>
              </a:rPr>
              <a:t> </a:t>
            </a:r>
            <a:r>
              <a:rPr sz="747" spc="19" dirty="0">
                <a:solidFill>
                  <a:srgbClr val="2E3A61"/>
                </a:solidFill>
                <a:latin typeface="Lucida Sans Unicode"/>
                <a:cs typeface="Lucida Sans Unicode"/>
              </a:rPr>
              <a:t>commercialista,</a:t>
            </a:r>
            <a:r>
              <a:rPr sz="747" spc="-37" dirty="0">
                <a:solidFill>
                  <a:srgbClr val="2E3A61"/>
                </a:solidFill>
                <a:latin typeface="Lucida Sans Unicode"/>
                <a:cs typeface="Lucida Sans Unicode"/>
              </a:rPr>
              <a:t> </a:t>
            </a:r>
            <a:r>
              <a:rPr sz="747" spc="11" dirty="0">
                <a:solidFill>
                  <a:srgbClr val="2E3A61"/>
                </a:solidFill>
                <a:latin typeface="Lucida Sans Unicode"/>
                <a:cs typeface="Lucida Sans Unicode"/>
              </a:rPr>
              <a:t>Presidente</a:t>
            </a:r>
            <a:r>
              <a:rPr sz="747" spc="-35" dirty="0">
                <a:solidFill>
                  <a:srgbClr val="2E3A61"/>
                </a:solidFill>
                <a:latin typeface="Lucida Sans Unicode"/>
                <a:cs typeface="Lucida Sans Unicode"/>
              </a:rPr>
              <a:t> </a:t>
            </a:r>
            <a:r>
              <a:rPr sz="747" spc="3" dirty="0">
                <a:solidFill>
                  <a:srgbClr val="2E3A61"/>
                </a:solidFill>
                <a:latin typeface="Lucida Sans Unicode"/>
                <a:cs typeface="Lucida Sans Unicode"/>
              </a:rPr>
              <a:t>ADC</a:t>
            </a:r>
            <a:r>
              <a:rPr sz="747" spc="-37" dirty="0">
                <a:solidFill>
                  <a:srgbClr val="2E3A61"/>
                </a:solidFill>
                <a:latin typeface="Lucida Sans Unicode"/>
                <a:cs typeface="Lucida Sans Unicode"/>
              </a:rPr>
              <a:t> </a:t>
            </a:r>
            <a:r>
              <a:rPr sz="747" spc="24" dirty="0">
                <a:solidFill>
                  <a:srgbClr val="2E3A61"/>
                </a:solidFill>
                <a:latin typeface="Lucida Sans Unicode"/>
                <a:cs typeface="Lucida Sans Unicode"/>
              </a:rPr>
              <a:t>Catanzaro</a:t>
            </a:r>
            <a:endParaRPr sz="747" dirty="0">
              <a:solidFill>
                <a:prstClr val="black"/>
              </a:solidFill>
              <a:latin typeface="Lucida Sans Unicode"/>
              <a:cs typeface="Lucida Sans Unicode"/>
            </a:endParaRPr>
          </a:p>
          <a:p>
            <a:pPr marL="6773" defTabSz="487650">
              <a:spcBef>
                <a:spcPts val="448"/>
              </a:spcBef>
            </a:pPr>
            <a:r>
              <a:rPr lang="it-IT" sz="747" b="1" spc="19" dirty="0">
                <a:solidFill>
                  <a:srgbClr val="2E3A61"/>
                </a:solidFill>
                <a:latin typeface="Tahoma"/>
                <a:cs typeface="Tahoma"/>
              </a:rPr>
              <a:t>Francesco</a:t>
            </a:r>
            <a:r>
              <a:rPr sz="747" b="1" spc="-61" dirty="0">
                <a:solidFill>
                  <a:srgbClr val="2E3A61"/>
                </a:solidFill>
                <a:latin typeface="Tahoma"/>
                <a:cs typeface="Tahoma"/>
              </a:rPr>
              <a:t> </a:t>
            </a:r>
            <a:r>
              <a:rPr sz="747" b="1" spc="3" dirty="0">
                <a:solidFill>
                  <a:srgbClr val="2E3A61"/>
                </a:solidFill>
                <a:latin typeface="Tahoma"/>
                <a:cs typeface="Tahoma"/>
              </a:rPr>
              <a:t>Rhodio </a:t>
            </a:r>
            <a:r>
              <a:rPr sz="747" b="1" spc="32" dirty="0">
                <a:solidFill>
                  <a:srgbClr val="2E3A61"/>
                </a:solidFill>
                <a:latin typeface="Tahoma"/>
                <a:cs typeface="Tahoma"/>
              </a:rPr>
              <a:t> </a:t>
            </a:r>
            <a:r>
              <a:rPr sz="747" spc="-3" dirty="0">
                <a:solidFill>
                  <a:srgbClr val="2E3A61"/>
                </a:solidFill>
                <a:latin typeface="Lucida Sans Unicode"/>
                <a:cs typeface="Lucida Sans Unicode"/>
              </a:rPr>
              <a:t>Dottore</a:t>
            </a:r>
            <a:r>
              <a:rPr sz="747" spc="-35" dirty="0">
                <a:solidFill>
                  <a:srgbClr val="2E3A61"/>
                </a:solidFill>
                <a:latin typeface="Lucida Sans Unicode"/>
                <a:cs typeface="Lucida Sans Unicode"/>
              </a:rPr>
              <a:t> </a:t>
            </a:r>
            <a:r>
              <a:rPr sz="747" spc="19" dirty="0">
                <a:solidFill>
                  <a:srgbClr val="2E3A61"/>
                </a:solidFill>
                <a:latin typeface="Lucida Sans Unicode"/>
                <a:cs typeface="Lucida Sans Unicode"/>
              </a:rPr>
              <a:t>commercialista,</a:t>
            </a:r>
            <a:r>
              <a:rPr sz="747" spc="-37" dirty="0">
                <a:solidFill>
                  <a:srgbClr val="2E3A61"/>
                </a:solidFill>
                <a:latin typeface="Lucida Sans Unicode"/>
                <a:cs typeface="Lucida Sans Unicode"/>
              </a:rPr>
              <a:t> </a:t>
            </a:r>
            <a:r>
              <a:rPr sz="747" spc="-3" dirty="0">
                <a:solidFill>
                  <a:srgbClr val="2E3A61"/>
                </a:solidFill>
                <a:latin typeface="Lucida Sans Unicode"/>
                <a:cs typeface="Lucida Sans Unicode"/>
              </a:rPr>
              <a:t>Tesoriere</a:t>
            </a:r>
            <a:r>
              <a:rPr sz="747" spc="-35" dirty="0">
                <a:solidFill>
                  <a:srgbClr val="2E3A61"/>
                </a:solidFill>
                <a:latin typeface="Lucida Sans Unicode"/>
                <a:cs typeface="Lucida Sans Unicode"/>
              </a:rPr>
              <a:t> </a:t>
            </a:r>
            <a:r>
              <a:rPr sz="747" spc="3" dirty="0">
                <a:solidFill>
                  <a:srgbClr val="2E3A61"/>
                </a:solidFill>
                <a:latin typeface="Lucida Sans Unicode"/>
                <a:cs typeface="Lucida Sans Unicode"/>
              </a:rPr>
              <a:t>ADC</a:t>
            </a:r>
            <a:r>
              <a:rPr sz="747" spc="-35" dirty="0">
                <a:solidFill>
                  <a:srgbClr val="2E3A61"/>
                </a:solidFill>
                <a:latin typeface="Lucida Sans Unicode"/>
                <a:cs typeface="Lucida Sans Unicode"/>
              </a:rPr>
              <a:t> </a:t>
            </a:r>
            <a:r>
              <a:rPr sz="747" spc="24" dirty="0">
                <a:solidFill>
                  <a:srgbClr val="2E3A61"/>
                </a:solidFill>
                <a:latin typeface="Lucida Sans Unicode"/>
                <a:cs typeface="Lucida Sans Unicode"/>
              </a:rPr>
              <a:t>Catanzaro</a:t>
            </a:r>
            <a:endParaRPr sz="747" dirty="0">
              <a:solidFill>
                <a:prstClr val="black"/>
              </a:solidFill>
              <a:latin typeface="Lucida Sans Unicode"/>
              <a:cs typeface="Lucida Sans Unicode"/>
            </a:endParaRPr>
          </a:p>
        </p:txBody>
      </p:sp>
      <p:sp>
        <p:nvSpPr>
          <p:cNvPr id="23" name="object 23"/>
          <p:cNvSpPr txBox="1"/>
          <p:nvPr/>
        </p:nvSpPr>
        <p:spPr>
          <a:xfrm>
            <a:off x="5379194" y="5612474"/>
            <a:ext cx="1102360" cy="203816"/>
          </a:xfrm>
          <a:prstGeom prst="rect">
            <a:avLst/>
          </a:prstGeom>
        </p:spPr>
        <p:txBody>
          <a:bodyPr vert="horz" wrap="square" lIns="0" tIns="6773" rIns="0" bIns="0" rtlCol="0">
            <a:spAutoFit/>
          </a:bodyPr>
          <a:lstStyle/>
          <a:p>
            <a:pPr marL="6773" defTabSz="487650">
              <a:spcBef>
                <a:spcPts val="53"/>
              </a:spcBef>
              <a:tabLst>
                <a:tab pos="1095179" algn="l"/>
              </a:tabLst>
            </a:pPr>
            <a:r>
              <a:rPr sz="1280" u="heavy" spc="37" dirty="0">
                <a:solidFill>
                  <a:srgbClr val="FFFFFF"/>
                </a:solidFill>
                <a:uFill>
                  <a:solidFill>
                    <a:srgbClr val="FFFFFF"/>
                  </a:solidFill>
                </a:uFill>
                <a:latin typeface="Lucida Sans Unicode"/>
                <a:cs typeface="Lucida Sans Unicode"/>
                <a:hlinkClick r:id="rId10"/>
              </a:rPr>
              <a:t>ISCR	</a:t>
            </a:r>
            <a:endParaRPr sz="1280" dirty="0">
              <a:solidFill>
                <a:prstClr val="black"/>
              </a:solidFill>
              <a:latin typeface="Lucida Sans Unicode"/>
              <a:cs typeface="Lucida Sans Unicode"/>
            </a:endParaRPr>
          </a:p>
        </p:txBody>
      </p:sp>
      <p:sp>
        <p:nvSpPr>
          <p:cNvPr id="24" name="object 24"/>
          <p:cNvSpPr txBox="1"/>
          <p:nvPr/>
        </p:nvSpPr>
        <p:spPr>
          <a:xfrm>
            <a:off x="3493013" y="1568831"/>
            <a:ext cx="3622717" cy="1362147"/>
          </a:xfrm>
          <a:prstGeom prst="rect">
            <a:avLst/>
          </a:prstGeom>
        </p:spPr>
        <p:txBody>
          <a:bodyPr vert="horz" wrap="square" lIns="0" tIns="34205" rIns="0" bIns="0" rtlCol="0">
            <a:spAutoFit/>
          </a:bodyPr>
          <a:lstStyle/>
          <a:p>
            <a:pPr marL="1582829" algn="ctr" defTabSz="487650">
              <a:spcBef>
                <a:spcPts val="269"/>
              </a:spcBef>
            </a:pPr>
            <a:r>
              <a:rPr sz="2240" b="1" spc="24" dirty="0">
                <a:solidFill>
                  <a:srgbClr val="593B40"/>
                </a:solidFill>
                <a:latin typeface="Tahoma"/>
                <a:cs typeface="Tahoma"/>
              </a:rPr>
              <a:t>Business</a:t>
            </a:r>
            <a:r>
              <a:rPr sz="2240" b="1" spc="-147" dirty="0">
                <a:solidFill>
                  <a:srgbClr val="593B40"/>
                </a:solidFill>
                <a:latin typeface="Tahoma"/>
                <a:cs typeface="Tahoma"/>
              </a:rPr>
              <a:t> </a:t>
            </a:r>
            <a:r>
              <a:rPr sz="2240" b="1" spc="13" dirty="0">
                <a:solidFill>
                  <a:srgbClr val="593B40"/>
                </a:solidFill>
                <a:latin typeface="Tahoma"/>
                <a:cs typeface="Tahoma"/>
              </a:rPr>
              <a:t>Plan</a:t>
            </a:r>
            <a:endParaRPr sz="2240">
              <a:solidFill>
                <a:prstClr val="black"/>
              </a:solidFill>
              <a:latin typeface="Tahoma"/>
              <a:cs typeface="Tahoma"/>
            </a:endParaRPr>
          </a:p>
          <a:p>
            <a:pPr marL="1486654" algn="ctr" defTabSz="487650">
              <a:lnSpc>
                <a:spcPts val="2813"/>
              </a:lnSpc>
              <a:spcBef>
                <a:spcPts val="245"/>
              </a:spcBef>
            </a:pPr>
            <a:r>
              <a:rPr sz="3840" b="1" spc="-231" baseline="-4050" dirty="0">
                <a:solidFill>
                  <a:srgbClr val="E7A248"/>
                </a:solidFill>
                <a:latin typeface="Arial"/>
                <a:cs typeface="Arial"/>
              </a:rPr>
              <a:t>19</a:t>
            </a:r>
            <a:r>
              <a:rPr sz="3840" b="1" spc="8" baseline="-4050" dirty="0">
                <a:solidFill>
                  <a:srgbClr val="E7A248"/>
                </a:solidFill>
                <a:latin typeface="Arial"/>
                <a:cs typeface="Arial"/>
              </a:rPr>
              <a:t> </a:t>
            </a:r>
            <a:r>
              <a:rPr sz="1920" b="1" spc="43" dirty="0">
                <a:solidFill>
                  <a:srgbClr val="E7A248"/>
                </a:solidFill>
                <a:latin typeface="Tahoma"/>
                <a:cs typeface="Tahoma"/>
              </a:rPr>
              <a:t>Gennaio</a:t>
            </a:r>
            <a:r>
              <a:rPr sz="1920" b="1" spc="-112" dirty="0">
                <a:solidFill>
                  <a:srgbClr val="E7A248"/>
                </a:solidFill>
                <a:latin typeface="Tahoma"/>
                <a:cs typeface="Tahoma"/>
              </a:rPr>
              <a:t> </a:t>
            </a:r>
            <a:r>
              <a:rPr sz="1920" b="1" spc="-45" dirty="0">
                <a:solidFill>
                  <a:srgbClr val="593B40"/>
                </a:solidFill>
                <a:latin typeface="Tahoma"/>
                <a:cs typeface="Tahoma"/>
              </a:rPr>
              <a:t>2024</a:t>
            </a:r>
            <a:endParaRPr sz="1920">
              <a:solidFill>
                <a:prstClr val="black"/>
              </a:solidFill>
              <a:latin typeface="Tahoma"/>
              <a:cs typeface="Tahoma"/>
            </a:endParaRPr>
          </a:p>
          <a:p>
            <a:pPr marL="2164283" defTabSz="487650">
              <a:lnSpc>
                <a:spcPts val="1661"/>
              </a:lnSpc>
            </a:pPr>
            <a:r>
              <a:rPr sz="1600" spc="27" dirty="0">
                <a:solidFill>
                  <a:srgbClr val="FEFFFF"/>
                </a:solidFill>
                <a:latin typeface="Lucida Sans Unicode"/>
                <a:cs typeface="Lucida Sans Unicode"/>
              </a:rPr>
              <a:t>ore</a:t>
            </a:r>
            <a:r>
              <a:rPr sz="1600" spc="-101" dirty="0">
                <a:solidFill>
                  <a:srgbClr val="FEFFFF"/>
                </a:solidFill>
                <a:latin typeface="Lucida Sans Unicode"/>
                <a:cs typeface="Lucida Sans Unicode"/>
              </a:rPr>
              <a:t> </a:t>
            </a:r>
            <a:r>
              <a:rPr sz="1600" spc="-139" dirty="0">
                <a:solidFill>
                  <a:srgbClr val="FEFFFF"/>
                </a:solidFill>
                <a:latin typeface="Lucida Sans Unicode"/>
                <a:cs typeface="Lucida Sans Unicode"/>
              </a:rPr>
              <a:t>15.00</a:t>
            </a:r>
            <a:endParaRPr sz="1600">
              <a:solidFill>
                <a:prstClr val="black"/>
              </a:solidFill>
              <a:latin typeface="Lucida Sans Unicode"/>
              <a:cs typeface="Lucida Sans Unicode"/>
            </a:endParaRPr>
          </a:p>
          <a:p>
            <a:pPr marL="6773" defTabSz="487650">
              <a:spcBef>
                <a:spcPts val="1320"/>
              </a:spcBef>
            </a:pPr>
            <a:r>
              <a:rPr sz="1387" b="1" spc="43" dirty="0">
                <a:solidFill>
                  <a:srgbClr val="FEFFFF"/>
                </a:solidFill>
                <a:latin typeface="Tahoma"/>
                <a:cs typeface="Tahoma"/>
              </a:rPr>
              <a:t>Programma</a:t>
            </a:r>
            <a:endParaRPr sz="1387">
              <a:solidFill>
                <a:prstClr val="black"/>
              </a:solidFill>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p:txBody>
          <a:bodyPr rtlCol="0">
            <a:normAutofit fontScale="90000"/>
          </a:bodyPr>
          <a:lstStyle/>
          <a:p>
            <a:pPr rtl="0"/>
            <a:r>
              <a:rPr lang="it-IT" dirty="0">
                <a:solidFill>
                  <a:srgbClr val="003399"/>
                </a:solidFill>
              </a:rPr>
              <a:t>Vediamo cosa dicono le linee guida EBA in materia di prestiti a microimprese e piccole imprese…</a:t>
            </a:r>
          </a:p>
        </p:txBody>
      </p:sp>
      <p:sp>
        <p:nvSpPr>
          <p:cNvPr id="24" name="Segnaposto testo 23">
            <a:extLst>
              <a:ext uri="{FF2B5EF4-FFF2-40B4-BE49-F238E27FC236}">
                <a16:creationId xmlns:a16="http://schemas.microsoft.com/office/drawing/2014/main" id="{2BE63BA8-EAF4-4B88-8D23-BEF6AA60CC23}"/>
              </a:ext>
            </a:extLst>
          </p:cNvPr>
          <p:cNvSpPr>
            <a:spLocks noGrp="1"/>
          </p:cNvSpPr>
          <p:nvPr>
            <p:ph type="body" sz="quarter" idx="16"/>
          </p:nvPr>
        </p:nvSpPr>
        <p:spPr/>
        <p:txBody>
          <a:bodyPr rtlCol="0"/>
          <a:lstStyle/>
          <a:p>
            <a:pPr algn="l" rtl="0"/>
            <a:r>
              <a:rPr lang="it-IT" dirty="0"/>
              <a:t>Paragrafo 5.2.5</a:t>
            </a:r>
          </a:p>
        </p:txBody>
      </p:sp>
      <p:sp>
        <p:nvSpPr>
          <p:cNvPr id="25" name="Segnaposto testo 24">
            <a:extLst>
              <a:ext uri="{FF2B5EF4-FFF2-40B4-BE49-F238E27FC236}">
                <a16:creationId xmlns:a16="http://schemas.microsoft.com/office/drawing/2014/main" id="{34818BA8-E954-4497-B8B9-B67D92F6032D}"/>
              </a:ext>
            </a:extLst>
          </p:cNvPr>
          <p:cNvSpPr>
            <a:spLocks noGrp="1"/>
          </p:cNvSpPr>
          <p:nvPr>
            <p:ph type="body" sz="quarter" idx="23"/>
          </p:nvPr>
        </p:nvSpPr>
        <p:spPr>
          <a:xfrm>
            <a:off x="547784" y="3770551"/>
            <a:ext cx="4023360" cy="424732"/>
          </a:xfrm>
        </p:spPr>
        <p:txBody>
          <a:bodyPr rtlCol="0"/>
          <a:lstStyle/>
          <a:p>
            <a:pPr algn="just" rtl="0"/>
            <a:r>
              <a:rPr lang="it-IT" dirty="0"/>
              <a:t>…“stima realistica e sostenibile del reddito e del flusso di cassa futuro del cliente”…</a:t>
            </a:r>
          </a:p>
        </p:txBody>
      </p:sp>
      <p:sp>
        <p:nvSpPr>
          <p:cNvPr id="3" name="Segnaposto numero diapositiva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rtlCol="0"/>
          <a:lstStyle/>
          <a:p>
            <a:pPr rtl="0"/>
            <a:fld id="{4FAB73BC-B049-4115-A692-8D63A059BFB8}" type="slidenum">
              <a:rPr lang="it-IT" smtClean="0"/>
              <a:pPr rtl="0"/>
              <a:t>10</a:t>
            </a:fld>
            <a:endParaRPr lang="it-IT"/>
          </a:p>
        </p:txBody>
      </p:sp>
      <p:sp>
        <p:nvSpPr>
          <p:cNvPr id="4" name="Segnaposto testo 3">
            <a:extLst>
              <a:ext uri="{FF2B5EF4-FFF2-40B4-BE49-F238E27FC236}">
                <a16:creationId xmlns:a16="http://schemas.microsoft.com/office/drawing/2014/main" id="{B9105FAE-96F0-43A6-B386-AAE4E62C6E85}"/>
              </a:ext>
            </a:extLst>
          </p:cNvPr>
          <p:cNvSpPr>
            <a:spLocks noGrp="1"/>
          </p:cNvSpPr>
          <p:nvPr>
            <p:ph type="body" sz="quarter" idx="26"/>
          </p:nvPr>
        </p:nvSpPr>
        <p:spPr/>
        <p:txBody>
          <a:bodyPr rtlCol="0"/>
          <a:lstStyle/>
          <a:p>
            <a:pPr algn="just" rtl="0"/>
            <a:r>
              <a:rPr lang="it-IT" dirty="0"/>
              <a:t>…“sostenibilità e fattibilità della futura capacità di rimborso in condizioni potenzialmente avverse”…</a:t>
            </a:r>
          </a:p>
        </p:txBody>
      </p:sp>
      <p:sp>
        <p:nvSpPr>
          <p:cNvPr id="29" name="Segnaposto testo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cxnSp>
        <p:nvCxnSpPr>
          <p:cNvPr id="38" name="Connettore diritto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Segnaposto contenuto 4">
            <a:extLst>
              <a:ext uri="{FF2B5EF4-FFF2-40B4-BE49-F238E27FC236}">
                <a16:creationId xmlns:a16="http://schemas.microsoft.com/office/drawing/2014/main" id="{59F245C2-31BE-FB7F-27F5-2FD7324F5C0C}"/>
              </a:ext>
            </a:extLst>
          </p:cNvPr>
          <p:cNvSpPr>
            <a:spLocks noGrp="1"/>
          </p:cNvSpPr>
          <p:nvPr>
            <p:ph sz="quarter" idx="22"/>
          </p:nvPr>
        </p:nvSpPr>
        <p:spPr/>
        <p:txBody>
          <a:bodyPr/>
          <a:lstStyle/>
          <a:p>
            <a:pPr algn="just"/>
            <a:r>
              <a:rPr lang="it-IT" sz="2400" dirty="0">
                <a:solidFill>
                  <a:srgbClr val="C00000"/>
                </a:solidFill>
              </a:rPr>
              <a:t>Ma… allora… la banca per concedere un prestito al cliente adesso chiede il… </a:t>
            </a:r>
          </a:p>
        </p:txBody>
      </p:sp>
      <p:sp>
        <p:nvSpPr>
          <p:cNvPr id="7" name="Segnaposto contenuto 6">
            <a:extLst>
              <a:ext uri="{FF2B5EF4-FFF2-40B4-BE49-F238E27FC236}">
                <a16:creationId xmlns:a16="http://schemas.microsoft.com/office/drawing/2014/main" id="{4AB2D24E-E4B0-4A10-A964-7DAC5519CE0F}"/>
              </a:ext>
            </a:extLst>
          </p:cNvPr>
          <p:cNvSpPr>
            <a:spLocks noGrp="1"/>
          </p:cNvSpPr>
          <p:nvPr>
            <p:ph sz="quarter" idx="25"/>
          </p:nvPr>
        </p:nvSpPr>
        <p:spPr/>
        <p:txBody>
          <a:bodyPr/>
          <a:lstStyle/>
          <a:p>
            <a:pPr algn="ctr"/>
            <a:r>
              <a:rPr lang="it-IT" sz="7200" b="1" dirty="0">
                <a:solidFill>
                  <a:srgbClr val="C00000"/>
                </a:solidFill>
              </a:rPr>
              <a:t>BUSINESS PLAN?</a:t>
            </a:r>
          </a:p>
        </p:txBody>
      </p:sp>
    </p:spTree>
    <p:extLst>
      <p:ext uri="{BB962C8B-B14F-4D97-AF65-F5344CB8AC3E}">
        <p14:creationId xmlns:p14="http://schemas.microsoft.com/office/powerpoint/2010/main" val="105922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8329286" cy="6858000"/>
          </a:xfrm>
        </p:spPr>
      </p:pic>
      <p:sp>
        <p:nvSpPr>
          <p:cNvPr id="74" name="Segnaposto testo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rtlCol="0"/>
          <a:lstStyle/>
          <a:p>
            <a:pPr rtl="0"/>
            <a:endParaRPr lang="it-IT" dirty="0"/>
          </a:p>
        </p:txBody>
      </p:sp>
      <p:sp>
        <p:nvSpPr>
          <p:cNvPr id="43" name="Titolo 42">
            <a:extLst>
              <a:ext uri="{FF2B5EF4-FFF2-40B4-BE49-F238E27FC236}">
                <a16:creationId xmlns:a16="http://schemas.microsoft.com/office/drawing/2014/main" id="{CF39D3B5-ABDB-4DFF-8107-EF97569C9BBE}"/>
              </a:ext>
            </a:extLst>
          </p:cNvPr>
          <p:cNvSpPr>
            <a:spLocks noGrp="1"/>
          </p:cNvSpPr>
          <p:nvPr>
            <p:ph type="ctrTitle"/>
          </p:nvPr>
        </p:nvSpPr>
        <p:spPr>
          <a:xfrm>
            <a:off x="1257300" y="908720"/>
            <a:ext cx="4114800" cy="5034880"/>
          </a:xfrm>
        </p:spPr>
        <p:txBody>
          <a:bodyPr rtlCol="0"/>
          <a:lstStyle/>
          <a:p>
            <a:pPr algn="just"/>
            <a:r>
              <a:rPr lang="it-IT" dirty="0"/>
              <a:t>Cliente: </a:t>
            </a:r>
            <a:br>
              <a:rPr lang="it-IT" dirty="0"/>
            </a:br>
            <a:r>
              <a:rPr lang="it-IT" dirty="0"/>
              <a:t>«</a:t>
            </a:r>
            <a:r>
              <a:rPr lang="it-IT" cap="none" dirty="0"/>
              <a:t>E se non faccio il business plan? Cosa succede?»</a:t>
            </a:r>
          </a:p>
        </p:txBody>
      </p:sp>
      <p:sp>
        <p:nvSpPr>
          <p:cNvPr id="44" name="Sottotitolo 43">
            <a:extLst>
              <a:ext uri="{FF2B5EF4-FFF2-40B4-BE49-F238E27FC236}">
                <a16:creationId xmlns:a16="http://schemas.microsoft.com/office/drawing/2014/main" id="{F522C824-2C48-4465-AABE-F46286D9ECD5}"/>
              </a:ext>
            </a:extLst>
          </p:cNvPr>
          <p:cNvSpPr>
            <a:spLocks noGrp="1"/>
          </p:cNvSpPr>
          <p:nvPr>
            <p:ph type="subTitle" idx="1"/>
          </p:nvPr>
        </p:nvSpPr>
        <p:spPr>
          <a:xfrm>
            <a:off x="7236129" y="609600"/>
            <a:ext cx="4876800" cy="1371602"/>
          </a:xfrm>
        </p:spPr>
        <p:txBody>
          <a:bodyPr rtlCol="0">
            <a:normAutofit/>
          </a:bodyPr>
          <a:lstStyle/>
          <a:p>
            <a:pPr algn="ctr" rtl="0"/>
            <a:r>
              <a:rPr lang="it-IT" sz="3500" dirty="0"/>
              <a:t>COMMERCIALISTA:</a:t>
            </a:r>
          </a:p>
          <a:p>
            <a:pPr rtl="0"/>
            <a:endParaRPr lang="it-IT" dirty="0"/>
          </a:p>
        </p:txBody>
      </p:sp>
      <p:sp>
        <p:nvSpPr>
          <p:cNvPr id="75" name="Segnaposto testo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rtlCol="0">
            <a:normAutofit fontScale="55000" lnSpcReduction="20000"/>
          </a:bodyPr>
          <a:lstStyle/>
          <a:p>
            <a:pPr rtl="0"/>
            <a:endParaRPr lang="it-IT"/>
          </a:p>
        </p:txBody>
      </p:sp>
      <p:sp>
        <p:nvSpPr>
          <p:cNvPr id="76" name="Segnaposto testo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rtlCol="0">
            <a:normAutofit fontScale="55000" lnSpcReduction="20000"/>
          </a:bodyPr>
          <a:lstStyle/>
          <a:p>
            <a:pPr rtl="0"/>
            <a:endParaRPr lang="it-IT"/>
          </a:p>
        </p:txBody>
      </p:sp>
      <p:sp>
        <p:nvSpPr>
          <p:cNvPr id="2" name="Sottotitolo 43">
            <a:extLst>
              <a:ext uri="{FF2B5EF4-FFF2-40B4-BE49-F238E27FC236}">
                <a16:creationId xmlns:a16="http://schemas.microsoft.com/office/drawing/2014/main" id="{BDD6717E-B084-467D-1B1B-1BC6B990E5C5}"/>
              </a:ext>
            </a:extLst>
          </p:cNvPr>
          <p:cNvSpPr txBox="1">
            <a:spLocks/>
          </p:cNvSpPr>
          <p:nvPr/>
        </p:nvSpPr>
        <p:spPr>
          <a:xfrm>
            <a:off x="7104112" y="2122508"/>
            <a:ext cx="4876800" cy="137160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endParaRPr lang="it-IT" dirty="0"/>
          </a:p>
        </p:txBody>
      </p:sp>
      <p:sp>
        <p:nvSpPr>
          <p:cNvPr id="7" name="CasellaDiTesto 6">
            <a:extLst>
              <a:ext uri="{FF2B5EF4-FFF2-40B4-BE49-F238E27FC236}">
                <a16:creationId xmlns:a16="http://schemas.microsoft.com/office/drawing/2014/main" id="{D3793AB7-C875-40BF-26D6-FD34E04D466F}"/>
              </a:ext>
            </a:extLst>
          </p:cNvPr>
          <p:cNvSpPr txBox="1"/>
          <p:nvPr/>
        </p:nvSpPr>
        <p:spPr>
          <a:xfrm>
            <a:off x="6284081" y="2358221"/>
            <a:ext cx="5907919" cy="3170099"/>
          </a:xfrm>
          <a:prstGeom prst="rect">
            <a:avLst/>
          </a:prstGeom>
          <a:noFill/>
        </p:spPr>
        <p:txBody>
          <a:bodyPr wrap="square">
            <a:spAutoFit/>
          </a:bodyPr>
          <a:lstStyle/>
          <a:p>
            <a:pPr algn="just"/>
            <a:r>
              <a:rPr lang="it-IT" sz="4000" dirty="0">
                <a:solidFill>
                  <a:schemeClr val="bg1"/>
                </a:solidFill>
              </a:rPr>
              <a:t>In poche parole, il Business Plan la banca “se lo fa da sola”, in base alle informazioni che riesce a reperire.</a:t>
            </a:r>
          </a:p>
        </p:txBody>
      </p:sp>
    </p:spTree>
    <p:extLst>
      <p:ext uri="{BB962C8B-B14F-4D97-AF65-F5344CB8AC3E}">
        <p14:creationId xmlns:p14="http://schemas.microsoft.com/office/powerpoint/2010/main" val="187129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testo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rtlCol="0"/>
          <a:lstStyle/>
          <a:p>
            <a:pPr rtl="0"/>
            <a:endParaRPr lang="it-IT"/>
          </a:p>
        </p:txBody>
      </p:sp>
      <p:sp>
        <p:nvSpPr>
          <p:cNvPr id="15" name="Segnaposto testo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rtlCol="0"/>
          <a:lstStyle/>
          <a:p>
            <a:pPr rtl="0"/>
            <a:endParaRPr lang="it-IT" dirty="0"/>
          </a:p>
        </p:txBody>
      </p:sp>
      <p:sp>
        <p:nvSpPr>
          <p:cNvPr id="13" name="Titolo 12">
            <a:extLst>
              <a:ext uri="{FF2B5EF4-FFF2-40B4-BE49-F238E27FC236}">
                <a16:creationId xmlns:a16="http://schemas.microsoft.com/office/drawing/2014/main" id="{D7199992-58FE-4335-A811-6AFA96B5595D}"/>
              </a:ext>
            </a:extLst>
          </p:cNvPr>
          <p:cNvSpPr>
            <a:spLocks noGrp="1"/>
          </p:cNvSpPr>
          <p:nvPr>
            <p:ph type="title"/>
          </p:nvPr>
        </p:nvSpPr>
        <p:spPr/>
        <p:txBody>
          <a:bodyPr rtlCol="0">
            <a:noAutofit/>
          </a:bodyPr>
          <a:lstStyle/>
          <a:p>
            <a:pPr algn="just" rtl="0"/>
            <a:r>
              <a:rPr lang="it-IT" sz="4400" dirty="0"/>
              <a:t>Il business plan redatto dalla banca avrà lo stesso potere informativo di quello fatto da chi </a:t>
            </a:r>
            <a:r>
              <a:rPr lang="it-IT" sz="4400" dirty="0" err="1"/>
              <a:t>QUELl’azienda</a:t>
            </a:r>
            <a:r>
              <a:rPr lang="it-IT" sz="4400" dirty="0"/>
              <a:t> la conosce bene?</a:t>
            </a:r>
            <a:br>
              <a:rPr lang="it-IT" sz="4400" dirty="0"/>
            </a:br>
            <a:endParaRPr lang="it-IT" sz="4400" dirty="0"/>
          </a:p>
        </p:txBody>
      </p:sp>
      <p:sp>
        <p:nvSpPr>
          <p:cNvPr id="16" name="Segnaposto testo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rtlCol="0"/>
          <a:lstStyle/>
          <a:p>
            <a:pPr rtl="0"/>
            <a:endParaRPr lang="it-IT"/>
          </a:p>
        </p:txBody>
      </p:sp>
    </p:spTree>
    <p:extLst>
      <p:ext uri="{BB962C8B-B14F-4D97-AF65-F5344CB8AC3E}">
        <p14:creationId xmlns:p14="http://schemas.microsoft.com/office/powerpoint/2010/main" val="110531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8329286" cy="6858000"/>
          </a:xfrm>
        </p:spPr>
      </p:pic>
      <p:sp>
        <p:nvSpPr>
          <p:cNvPr id="74" name="Segnaposto testo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rtlCol="0"/>
          <a:lstStyle/>
          <a:p>
            <a:pPr rtl="0"/>
            <a:endParaRPr lang="it-IT" dirty="0"/>
          </a:p>
        </p:txBody>
      </p:sp>
      <p:sp>
        <p:nvSpPr>
          <p:cNvPr id="43" name="Titolo 42">
            <a:extLst>
              <a:ext uri="{FF2B5EF4-FFF2-40B4-BE49-F238E27FC236}">
                <a16:creationId xmlns:a16="http://schemas.microsoft.com/office/drawing/2014/main" id="{CF39D3B5-ABDB-4DFF-8107-EF97569C9BBE}"/>
              </a:ext>
            </a:extLst>
          </p:cNvPr>
          <p:cNvSpPr>
            <a:spLocks noGrp="1"/>
          </p:cNvSpPr>
          <p:nvPr>
            <p:ph type="ctrTitle"/>
          </p:nvPr>
        </p:nvSpPr>
        <p:spPr>
          <a:xfrm>
            <a:off x="1257300" y="908720"/>
            <a:ext cx="4114800" cy="5034880"/>
          </a:xfrm>
        </p:spPr>
        <p:txBody>
          <a:bodyPr rtlCol="0"/>
          <a:lstStyle/>
          <a:p>
            <a:r>
              <a:rPr lang="it-IT" dirty="0"/>
              <a:t>RISPOSTA: </a:t>
            </a:r>
            <a:br>
              <a:rPr lang="it-IT" dirty="0"/>
            </a:br>
            <a:r>
              <a:rPr lang="it-IT" sz="13800" dirty="0"/>
              <a:t>no.</a:t>
            </a:r>
            <a:endParaRPr lang="it-IT" cap="none" dirty="0"/>
          </a:p>
        </p:txBody>
      </p:sp>
      <p:sp>
        <p:nvSpPr>
          <p:cNvPr id="75" name="Segnaposto testo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rtlCol="0">
            <a:normAutofit fontScale="55000" lnSpcReduction="20000"/>
          </a:bodyPr>
          <a:lstStyle/>
          <a:p>
            <a:pPr rtl="0"/>
            <a:endParaRPr lang="it-IT"/>
          </a:p>
        </p:txBody>
      </p:sp>
      <p:sp>
        <p:nvSpPr>
          <p:cNvPr id="76" name="Segnaposto testo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rtlCol="0">
            <a:normAutofit fontScale="55000" lnSpcReduction="20000"/>
          </a:bodyPr>
          <a:lstStyle/>
          <a:p>
            <a:pPr rtl="0"/>
            <a:endParaRPr lang="it-IT"/>
          </a:p>
        </p:txBody>
      </p:sp>
      <p:sp>
        <p:nvSpPr>
          <p:cNvPr id="2" name="Sottotitolo 43">
            <a:extLst>
              <a:ext uri="{FF2B5EF4-FFF2-40B4-BE49-F238E27FC236}">
                <a16:creationId xmlns:a16="http://schemas.microsoft.com/office/drawing/2014/main" id="{BDD6717E-B084-467D-1B1B-1BC6B990E5C5}"/>
              </a:ext>
            </a:extLst>
          </p:cNvPr>
          <p:cNvSpPr txBox="1">
            <a:spLocks/>
          </p:cNvSpPr>
          <p:nvPr/>
        </p:nvSpPr>
        <p:spPr>
          <a:xfrm>
            <a:off x="7104112" y="2122508"/>
            <a:ext cx="4876800" cy="137160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endParaRPr lang="it-IT" dirty="0"/>
          </a:p>
        </p:txBody>
      </p:sp>
      <p:sp>
        <p:nvSpPr>
          <p:cNvPr id="7" name="CasellaDiTesto 6">
            <a:extLst>
              <a:ext uri="{FF2B5EF4-FFF2-40B4-BE49-F238E27FC236}">
                <a16:creationId xmlns:a16="http://schemas.microsoft.com/office/drawing/2014/main" id="{D3793AB7-C875-40BF-26D6-FD34E04D466F}"/>
              </a:ext>
            </a:extLst>
          </p:cNvPr>
          <p:cNvSpPr txBox="1"/>
          <p:nvPr/>
        </p:nvSpPr>
        <p:spPr>
          <a:xfrm>
            <a:off x="6284081" y="2358221"/>
            <a:ext cx="5907919" cy="1938992"/>
          </a:xfrm>
          <a:prstGeom prst="rect">
            <a:avLst/>
          </a:prstGeom>
          <a:noFill/>
        </p:spPr>
        <p:txBody>
          <a:bodyPr wrap="square">
            <a:spAutoFit/>
          </a:bodyPr>
          <a:lstStyle/>
          <a:p>
            <a:pPr algn="just"/>
            <a:r>
              <a:rPr lang="it-IT" sz="4000" dirty="0">
                <a:solidFill>
                  <a:schemeClr val="bg1"/>
                </a:solidFill>
              </a:rPr>
              <a:t>E allora, il Business Plan </a:t>
            </a:r>
            <a:r>
              <a:rPr lang="it-IT" sz="4000" u="sng" dirty="0">
                <a:solidFill>
                  <a:schemeClr val="bg1"/>
                </a:solidFill>
              </a:rPr>
              <a:t>è o non è «roba da Commercialisti» ?</a:t>
            </a:r>
          </a:p>
        </p:txBody>
      </p:sp>
    </p:spTree>
    <p:extLst>
      <p:ext uri="{BB962C8B-B14F-4D97-AF65-F5344CB8AC3E}">
        <p14:creationId xmlns:p14="http://schemas.microsoft.com/office/powerpoint/2010/main" val="161420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8329286" cy="6858000"/>
          </a:xfrm>
        </p:spPr>
      </p:pic>
      <p:sp>
        <p:nvSpPr>
          <p:cNvPr id="74" name="Segnaposto testo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rtlCol="0"/>
          <a:lstStyle/>
          <a:p>
            <a:pPr rtl="0"/>
            <a:endParaRPr lang="it-IT" dirty="0"/>
          </a:p>
        </p:txBody>
      </p:sp>
      <p:sp>
        <p:nvSpPr>
          <p:cNvPr id="43" name="Titolo 42">
            <a:extLst>
              <a:ext uri="{FF2B5EF4-FFF2-40B4-BE49-F238E27FC236}">
                <a16:creationId xmlns:a16="http://schemas.microsoft.com/office/drawing/2014/main" id="{CF39D3B5-ABDB-4DFF-8107-EF97569C9BBE}"/>
              </a:ext>
            </a:extLst>
          </p:cNvPr>
          <p:cNvSpPr>
            <a:spLocks noGrp="1"/>
          </p:cNvSpPr>
          <p:nvPr>
            <p:ph type="ctrTitle"/>
          </p:nvPr>
        </p:nvSpPr>
        <p:spPr>
          <a:xfrm>
            <a:off x="1257300" y="908720"/>
            <a:ext cx="4114800" cy="5034880"/>
          </a:xfrm>
        </p:spPr>
        <p:txBody>
          <a:bodyPr rtlCol="0"/>
          <a:lstStyle/>
          <a:p>
            <a:r>
              <a:rPr lang="it-IT" dirty="0"/>
              <a:t>Cliente: </a:t>
            </a:r>
            <a:br>
              <a:rPr lang="it-IT" dirty="0"/>
            </a:br>
            <a:r>
              <a:rPr lang="it-IT" dirty="0"/>
              <a:t>«h</a:t>
            </a:r>
            <a:r>
              <a:rPr lang="it-IT" cap="none" dirty="0"/>
              <a:t>o </a:t>
            </a:r>
            <a:br>
              <a:rPr lang="it-IT" cap="none" dirty="0"/>
            </a:br>
            <a:r>
              <a:rPr lang="it-IT" cap="none" dirty="0"/>
              <a:t>bisogno </a:t>
            </a:r>
            <a:br>
              <a:rPr lang="it-IT" cap="none" dirty="0"/>
            </a:br>
            <a:r>
              <a:rPr lang="it-IT" cap="none" dirty="0"/>
              <a:t>di </a:t>
            </a:r>
            <a:r>
              <a:rPr lang="it-IT" u="sng" cap="none" dirty="0"/>
              <a:t>cred</a:t>
            </a:r>
            <a:r>
              <a:rPr lang="it-IT" cap="none" dirty="0"/>
              <a:t>ito per far crescere la mia azienda…»</a:t>
            </a:r>
          </a:p>
        </p:txBody>
      </p:sp>
      <p:sp>
        <p:nvSpPr>
          <p:cNvPr id="44" name="Sottotitolo 43">
            <a:extLst>
              <a:ext uri="{FF2B5EF4-FFF2-40B4-BE49-F238E27FC236}">
                <a16:creationId xmlns:a16="http://schemas.microsoft.com/office/drawing/2014/main" id="{F522C824-2C48-4465-AABE-F46286D9ECD5}"/>
              </a:ext>
            </a:extLst>
          </p:cNvPr>
          <p:cNvSpPr>
            <a:spLocks noGrp="1"/>
          </p:cNvSpPr>
          <p:nvPr>
            <p:ph type="subTitle" idx="1"/>
          </p:nvPr>
        </p:nvSpPr>
        <p:spPr>
          <a:xfrm>
            <a:off x="7032104" y="764888"/>
            <a:ext cx="4876800" cy="1371602"/>
          </a:xfrm>
        </p:spPr>
        <p:txBody>
          <a:bodyPr rtlCol="0">
            <a:normAutofit/>
          </a:bodyPr>
          <a:lstStyle/>
          <a:p>
            <a:pPr algn="ctr" rtl="0"/>
            <a:r>
              <a:rPr lang="it-IT" sz="3500" dirty="0"/>
              <a:t>COMMERCIALISTA:</a:t>
            </a:r>
          </a:p>
          <a:p>
            <a:pPr rtl="0"/>
            <a:endParaRPr lang="it-IT" dirty="0"/>
          </a:p>
        </p:txBody>
      </p:sp>
      <p:sp>
        <p:nvSpPr>
          <p:cNvPr id="75" name="Segnaposto testo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rtlCol="0">
            <a:normAutofit fontScale="55000" lnSpcReduction="20000"/>
          </a:bodyPr>
          <a:lstStyle/>
          <a:p>
            <a:pPr rtl="0"/>
            <a:endParaRPr lang="it-IT"/>
          </a:p>
        </p:txBody>
      </p:sp>
      <p:sp>
        <p:nvSpPr>
          <p:cNvPr id="76" name="Segnaposto testo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rtlCol="0">
            <a:normAutofit fontScale="55000" lnSpcReduction="20000"/>
          </a:bodyPr>
          <a:lstStyle/>
          <a:p>
            <a:pPr rtl="0"/>
            <a:endParaRPr lang="it-IT"/>
          </a:p>
        </p:txBody>
      </p:sp>
      <p:sp>
        <p:nvSpPr>
          <p:cNvPr id="2" name="Sottotitolo 43">
            <a:extLst>
              <a:ext uri="{FF2B5EF4-FFF2-40B4-BE49-F238E27FC236}">
                <a16:creationId xmlns:a16="http://schemas.microsoft.com/office/drawing/2014/main" id="{BDD6717E-B084-467D-1B1B-1BC6B990E5C5}"/>
              </a:ext>
            </a:extLst>
          </p:cNvPr>
          <p:cNvSpPr txBox="1">
            <a:spLocks/>
          </p:cNvSpPr>
          <p:nvPr/>
        </p:nvSpPr>
        <p:spPr>
          <a:xfrm>
            <a:off x="7104112" y="2122508"/>
            <a:ext cx="4876800" cy="137160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endParaRPr lang="it-IT" dirty="0"/>
          </a:p>
        </p:txBody>
      </p:sp>
      <p:sp>
        <p:nvSpPr>
          <p:cNvPr id="7" name="CasellaDiTesto 6">
            <a:extLst>
              <a:ext uri="{FF2B5EF4-FFF2-40B4-BE49-F238E27FC236}">
                <a16:creationId xmlns:a16="http://schemas.microsoft.com/office/drawing/2014/main" id="{D3793AB7-C875-40BF-26D6-FD34E04D466F}"/>
              </a:ext>
            </a:extLst>
          </p:cNvPr>
          <p:cNvSpPr txBox="1"/>
          <p:nvPr/>
        </p:nvSpPr>
        <p:spPr>
          <a:xfrm>
            <a:off x="6284081" y="2358221"/>
            <a:ext cx="5907919" cy="1938992"/>
          </a:xfrm>
          <a:prstGeom prst="rect">
            <a:avLst/>
          </a:prstGeom>
          <a:noFill/>
        </p:spPr>
        <p:txBody>
          <a:bodyPr wrap="square">
            <a:spAutoFit/>
          </a:bodyPr>
          <a:lstStyle/>
          <a:p>
            <a:pPr algn="ctr"/>
            <a:r>
              <a:rPr lang="it-IT" sz="4000" dirty="0">
                <a:solidFill>
                  <a:schemeClr val="bg1"/>
                </a:solidFill>
              </a:rPr>
              <a:t>Allora</a:t>
            </a:r>
          </a:p>
          <a:p>
            <a:pPr algn="ctr"/>
            <a:r>
              <a:rPr lang="it-IT" sz="4000" dirty="0">
                <a:solidFill>
                  <a:schemeClr val="bg1"/>
                </a:solidFill>
              </a:rPr>
              <a:t> sia </a:t>
            </a:r>
            <a:r>
              <a:rPr lang="it-IT" sz="4000" u="sng" dirty="0">
                <a:solidFill>
                  <a:schemeClr val="bg1"/>
                </a:solidFill>
              </a:rPr>
              <a:t>cred</a:t>
            </a:r>
            <a:r>
              <a:rPr lang="it-IT" sz="4000" dirty="0">
                <a:solidFill>
                  <a:schemeClr val="bg1"/>
                </a:solidFill>
              </a:rPr>
              <a:t>ibile: redigiamo insieme il BUSINESS PLAN.</a:t>
            </a:r>
          </a:p>
        </p:txBody>
      </p:sp>
    </p:spTree>
    <p:extLst>
      <p:ext uri="{BB962C8B-B14F-4D97-AF65-F5344CB8AC3E}">
        <p14:creationId xmlns:p14="http://schemas.microsoft.com/office/powerpoint/2010/main" val="204455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8329286" cy="6858000"/>
          </a:xfrm>
        </p:spPr>
      </p:pic>
      <p:sp>
        <p:nvSpPr>
          <p:cNvPr id="74" name="Segnaposto testo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rtlCol="0"/>
          <a:lstStyle/>
          <a:p>
            <a:pPr rtl="0"/>
            <a:endParaRPr lang="it-IT" dirty="0"/>
          </a:p>
        </p:txBody>
      </p:sp>
      <p:sp>
        <p:nvSpPr>
          <p:cNvPr id="43" name="Titolo 42">
            <a:extLst>
              <a:ext uri="{FF2B5EF4-FFF2-40B4-BE49-F238E27FC236}">
                <a16:creationId xmlns:a16="http://schemas.microsoft.com/office/drawing/2014/main" id="{CF39D3B5-ABDB-4DFF-8107-EF97569C9BBE}"/>
              </a:ext>
            </a:extLst>
          </p:cNvPr>
          <p:cNvSpPr>
            <a:spLocks noGrp="1"/>
          </p:cNvSpPr>
          <p:nvPr>
            <p:ph type="ctrTitle"/>
          </p:nvPr>
        </p:nvSpPr>
        <p:spPr>
          <a:xfrm>
            <a:off x="1257300" y="908720"/>
            <a:ext cx="4114800" cy="5034880"/>
          </a:xfrm>
        </p:spPr>
        <p:txBody>
          <a:bodyPr rtlCol="0"/>
          <a:lstStyle/>
          <a:p>
            <a:r>
              <a:rPr lang="it-IT" dirty="0"/>
              <a:t>Cliente: </a:t>
            </a:r>
            <a:br>
              <a:rPr lang="it-IT" dirty="0"/>
            </a:br>
            <a:r>
              <a:rPr lang="it-IT" dirty="0"/>
              <a:t>«</a:t>
            </a:r>
            <a:r>
              <a:rPr lang="it-IT" cap="none" dirty="0"/>
              <a:t>Insomma</a:t>
            </a:r>
            <a:r>
              <a:rPr lang="it-IT" dirty="0"/>
              <a:t>: </a:t>
            </a:r>
            <a:r>
              <a:rPr lang="it-IT" cap="none" dirty="0"/>
              <a:t>l’ennesimo adempimento inutile?»</a:t>
            </a:r>
          </a:p>
        </p:txBody>
      </p:sp>
      <p:sp>
        <p:nvSpPr>
          <p:cNvPr id="44" name="Sottotitolo 43">
            <a:extLst>
              <a:ext uri="{FF2B5EF4-FFF2-40B4-BE49-F238E27FC236}">
                <a16:creationId xmlns:a16="http://schemas.microsoft.com/office/drawing/2014/main" id="{F522C824-2C48-4465-AABE-F46286D9ECD5}"/>
              </a:ext>
            </a:extLst>
          </p:cNvPr>
          <p:cNvSpPr>
            <a:spLocks noGrp="1"/>
          </p:cNvSpPr>
          <p:nvPr>
            <p:ph type="subTitle" idx="1"/>
          </p:nvPr>
        </p:nvSpPr>
        <p:spPr>
          <a:xfrm>
            <a:off x="7032104" y="764888"/>
            <a:ext cx="4876800" cy="1371602"/>
          </a:xfrm>
        </p:spPr>
        <p:txBody>
          <a:bodyPr rtlCol="0">
            <a:normAutofit/>
          </a:bodyPr>
          <a:lstStyle/>
          <a:p>
            <a:pPr algn="ctr" rtl="0"/>
            <a:r>
              <a:rPr lang="it-IT" sz="3500" dirty="0"/>
              <a:t>COMMERCIALISTA:</a:t>
            </a:r>
          </a:p>
          <a:p>
            <a:pPr rtl="0"/>
            <a:endParaRPr lang="it-IT" dirty="0"/>
          </a:p>
        </p:txBody>
      </p:sp>
      <p:sp>
        <p:nvSpPr>
          <p:cNvPr id="75" name="Segnaposto testo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rtlCol="0">
            <a:normAutofit fontScale="55000" lnSpcReduction="20000"/>
          </a:bodyPr>
          <a:lstStyle/>
          <a:p>
            <a:pPr rtl="0"/>
            <a:endParaRPr lang="it-IT"/>
          </a:p>
        </p:txBody>
      </p:sp>
      <p:sp>
        <p:nvSpPr>
          <p:cNvPr id="76" name="Segnaposto testo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rtlCol="0">
            <a:normAutofit fontScale="55000" lnSpcReduction="20000"/>
          </a:bodyPr>
          <a:lstStyle/>
          <a:p>
            <a:pPr rtl="0"/>
            <a:endParaRPr lang="it-IT" dirty="0"/>
          </a:p>
        </p:txBody>
      </p:sp>
      <p:sp>
        <p:nvSpPr>
          <p:cNvPr id="2" name="Sottotitolo 43">
            <a:extLst>
              <a:ext uri="{FF2B5EF4-FFF2-40B4-BE49-F238E27FC236}">
                <a16:creationId xmlns:a16="http://schemas.microsoft.com/office/drawing/2014/main" id="{BDD6717E-B084-467D-1B1B-1BC6B990E5C5}"/>
              </a:ext>
            </a:extLst>
          </p:cNvPr>
          <p:cNvSpPr txBox="1">
            <a:spLocks/>
          </p:cNvSpPr>
          <p:nvPr/>
        </p:nvSpPr>
        <p:spPr>
          <a:xfrm>
            <a:off x="7104112" y="2122508"/>
            <a:ext cx="4876800" cy="137160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endParaRPr lang="it-IT" dirty="0"/>
          </a:p>
        </p:txBody>
      </p:sp>
      <p:sp>
        <p:nvSpPr>
          <p:cNvPr id="7" name="CasellaDiTesto 6">
            <a:extLst>
              <a:ext uri="{FF2B5EF4-FFF2-40B4-BE49-F238E27FC236}">
                <a16:creationId xmlns:a16="http://schemas.microsoft.com/office/drawing/2014/main" id="{D3793AB7-C875-40BF-26D6-FD34E04D466F}"/>
              </a:ext>
            </a:extLst>
          </p:cNvPr>
          <p:cNvSpPr txBox="1"/>
          <p:nvPr/>
        </p:nvSpPr>
        <p:spPr>
          <a:xfrm>
            <a:off x="6284081" y="2358221"/>
            <a:ext cx="5907919" cy="3785652"/>
          </a:xfrm>
          <a:prstGeom prst="rect">
            <a:avLst/>
          </a:prstGeom>
          <a:noFill/>
        </p:spPr>
        <p:txBody>
          <a:bodyPr wrap="square">
            <a:spAutoFit/>
          </a:bodyPr>
          <a:lstStyle/>
          <a:p>
            <a:pPr algn="ctr"/>
            <a:r>
              <a:rPr lang="it-IT" sz="4000" dirty="0">
                <a:solidFill>
                  <a:schemeClr val="bg1"/>
                </a:solidFill>
              </a:rPr>
              <a:t>«La banca si assume il rischio che il </a:t>
            </a:r>
            <a:r>
              <a:rPr lang="it-IT" sz="4000" u="sng" dirty="0">
                <a:solidFill>
                  <a:schemeClr val="bg1"/>
                </a:solidFill>
              </a:rPr>
              <a:t>cred</a:t>
            </a:r>
            <a:r>
              <a:rPr lang="it-IT" sz="4000" dirty="0">
                <a:solidFill>
                  <a:schemeClr val="bg1"/>
                </a:solidFill>
              </a:rPr>
              <a:t>ito non venga restituito… </a:t>
            </a:r>
          </a:p>
          <a:p>
            <a:pPr algn="ctr"/>
            <a:r>
              <a:rPr lang="it-IT" sz="4000" dirty="0">
                <a:solidFill>
                  <a:schemeClr val="bg1"/>
                </a:solidFill>
              </a:rPr>
              <a:t>Vuole che lo faccia senza valutare la </a:t>
            </a:r>
            <a:r>
              <a:rPr lang="it-IT" sz="4000" u="sng" dirty="0">
                <a:solidFill>
                  <a:schemeClr val="bg1"/>
                </a:solidFill>
              </a:rPr>
              <a:t>cred</a:t>
            </a:r>
            <a:r>
              <a:rPr lang="it-IT" sz="4000" dirty="0">
                <a:solidFill>
                  <a:schemeClr val="bg1"/>
                </a:solidFill>
              </a:rPr>
              <a:t>ibilità del suo business?»</a:t>
            </a:r>
          </a:p>
        </p:txBody>
      </p:sp>
    </p:spTree>
    <p:extLst>
      <p:ext uri="{BB962C8B-B14F-4D97-AF65-F5344CB8AC3E}">
        <p14:creationId xmlns:p14="http://schemas.microsoft.com/office/powerpoint/2010/main" val="231268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testo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rtlCol="0"/>
          <a:lstStyle/>
          <a:p>
            <a:pPr rtl="0"/>
            <a:endParaRPr lang="it-IT"/>
          </a:p>
        </p:txBody>
      </p:sp>
      <p:sp>
        <p:nvSpPr>
          <p:cNvPr id="15" name="Segnaposto testo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rtlCol="0"/>
          <a:lstStyle/>
          <a:p>
            <a:pPr rtl="0"/>
            <a:endParaRPr lang="it-IT" dirty="0"/>
          </a:p>
        </p:txBody>
      </p:sp>
      <p:sp>
        <p:nvSpPr>
          <p:cNvPr id="13" name="Titolo 12">
            <a:extLst>
              <a:ext uri="{FF2B5EF4-FFF2-40B4-BE49-F238E27FC236}">
                <a16:creationId xmlns:a16="http://schemas.microsoft.com/office/drawing/2014/main" id="{D7199992-58FE-4335-A811-6AFA96B5595D}"/>
              </a:ext>
            </a:extLst>
          </p:cNvPr>
          <p:cNvSpPr>
            <a:spLocks noGrp="1"/>
          </p:cNvSpPr>
          <p:nvPr>
            <p:ph type="title"/>
          </p:nvPr>
        </p:nvSpPr>
        <p:spPr/>
        <p:txBody>
          <a:bodyPr rtlCol="0">
            <a:noAutofit/>
          </a:bodyPr>
          <a:lstStyle/>
          <a:p>
            <a:pPr algn="just" rtl="0"/>
            <a:r>
              <a:rPr lang="it-IT" sz="4400" dirty="0"/>
              <a:t>Il tempo del credito concesso solo in seguito al rilascio di garanzie è finito. Oggi la </a:t>
            </a:r>
            <a:r>
              <a:rPr lang="it-IT" sz="4400" dirty="0" err="1"/>
              <a:t>credibilita’</a:t>
            </a:r>
            <a:r>
              <a:rPr lang="it-IT" sz="4400" dirty="0"/>
              <a:t> del cliente passa dalla redazione del </a:t>
            </a:r>
            <a:br>
              <a:rPr lang="it-IT" sz="4400" dirty="0"/>
            </a:br>
            <a:r>
              <a:rPr lang="it-IT" sz="16600" dirty="0"/>
              <a:t>Business Plan</a:t>
            </a:r>
            <a:r>
              <a:rPr lang="it-IT" sz="4400" dirty="0"/>
              <a:t>.</a:t>
            </a:r>
            <a:br>
              <a:rPr lang="it-IT" sz="4400" dirty="0"/>
            </a:br>
            <a:br>
              <a:rPr lang="it-IT" sz="4400" dirty="0"/>
            </a:br>
            <a:endParaRPr lang="it-IT" sz="4400" dirty="0"/>
          </a:p>
        </p:txBody>
      </p:sp>
      <p:sp>
        <p:nvSpPr>
          <p:cNvPr id="16" name="Segnaposto testo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rtlCol="0"/>
          <a:lstStyle/>
          <a:p>
            <a:pPr rtl="0"/>
            <a:endParaRPr lang="it-IT"/>
          </a:p>
        </p:txBody>
      </p:sp>
    </p:spTree>
    <p:extLst>
      <p:ext uri="{BB962C8B-B14F-4D97-AF65-F5344CB8AC3E}">
        <p14:creationId xmlns:p14="http://schemas.microsoft.com/office/powerpoint/2010/main" val="293817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testo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rtlCol="0"/>
          <a:lstStyle/>
          <a:p>
            <a:pPr rtl="0"/>
            <a:endParaRPr lang="it-IT"/>
          </a:p>
        </p:txBody>
      </p:sp>
      <p:sp>
        <p:nvSpPr>
          <p:cNvPr id="15" name="Segnaposto testo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rtlCol="0"/>
          <a:lstStyle/>
          <a:p>
            <a:pPr rtl="0"/>
            <a:endParaRPr lang="it-IT" dirty="0"/>
          </a:p>
        </p:txBody>
      </p:sp>
      <p:sp>
        <p:nvSpPr>
          <p:cNvPr id="13" name="Titolo 12">
            <a:extLst>
              <a:ext uri="{FF2B5EF4-FFF2-40B4-BE49-F238E27FC236}">
                <a16:creationId xmlns:a16="http://schemas.microsoft.com/office/drawing/2014/main" id="{D7199992-58FE-4335-A811-6AFA96B5595D}"/>
              </a:ext>
            </a:extLst>
          </p:cNvPr>
          <p:cNvSpPr>
            <a:spLocks noGrp="1"/>
          </p:cNvSpPr>
          <p:nvPr>
            <p:ph type="title"/>
          </p:nvPr>
        </p:nvSpPr>
        <p:spPr/>
        <p:txBody>
          <a:bodyPr rtlCol="0">
            <a:noAutofit/>
          </a:bodyPr>
          <a:lstStyle/>
          <a:p>
            <a:pPr algn="ctr" rtl="0"/>
            <a:r>
              <a:rPr lang="it-IT" sz="4400" dirty="0"/>
              <a:t>I Commercialisti vogliono farsi sfuggire quest’opportunità?</a:t>
            </a:r>
          </a:p>
        </p:txBody>
      </p:sp>
      <p:sp>
        <p:nvSpPr>
          <p:cNvPr id="16" name="Segnaposto testo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rtlCol="0"/>
          <a:lstStyle/>
          <a:p>
            <a:pPr rtl="0"/>
            <a:endParaRPr lang="it-IT"/>
          </a:p>
        </p:txBody>
      </p:sp>
    </p:spTree>
    <p:extLst>
      <p:ext uri="{BB962C8B-B14F-4D97-AF65-F5344CB8AC3E}">
        <p14:creationId xmlns:p14="http://schemas.microsoft.com/office/powerpoint/2010/main" val="418100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a:xfrm>
            <a:off x="1559496" y="3563510"/>
            <a:ext cx="5013960" cy="2408917"/>
          </a:xfrm>
        </p:spPr>
        <p:txBody>
          <a:bodyPr rtlCol="0">
            <a:noAutofit/>
          </a:bodyPr>
          <a:lstStyle/>
          <a:p>
            <a:pPr algn="ctr" rtl="0"/>
            <a:r>
              <a:rPr lang="it-IT" sz="3200" dirty="0">
                <a:solidFill>
                  <a:srgbClr val="000099"/>
                </a:solidFill>
              </a:rPr>
              <a:t>Ma il Business Plan è solo numerico? </a:t>
            </a:r>
            <a:br>
              <a:rPr lang="it-IT" sz="2400" dirty="0">
                <a:solidFill>
                  <a:srgbClr val="000099"/>
                </a:solidFill>
              </a:rPr>
            </a:br>
            <a:r>
              <a:rPr lang="it-IT" sz="9600" dirty="0">
                <a:solidFill>
                  <a:srgbClr val="000099"/>
                </a:solidFill>
              </a:rPr>
              <a:t>NO.</a:t>
            </a:r>
            <a:endParaRPr lang="it-IT" sz="2400" dirty="0">
              <a:solidFill>
                <a:srgbClr val="000099"/>
              </a:solidFill>
            </a:endParaRPr>
          </a:p>
        </p:txBody>
      </p:sp>
      <p:sp>
        <p:nvSpPr>
          <p:cNvPr id="34" name="Segnaposto testo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rtlCol="0"/>
          <a:lstStyle/>
          <a:p>
            <a:pPr rtl="0"/>
            <a:endParaRPr lang="it-IT"/>
          </a:p>
        </p:txBody>
      </p:sp>
      <p:sp>
        <p:nvSpPr>
          <p:cNvPr id="13" name="Segnaposto contenuto 12">
            <a:extLst>
              <a:ext uri="{FF2B5EF4-FFF2-40B4-BE49-F238E27FC236}">
                <a16:creationId xmlns:a16="http://schemas.microsoft.com/office/drawing/2014/main" id="{556610ED-3E2D-4E6A-ABD0-150F203E6B46}"/>
              </a:ext>
            </a:extLst>
          </p:cNvPr>
          <p:cNvSpPr>
            <a:spLocks noGrp="1"/>
          </p:cNvSpPr>
          <p:nvPr>
            <p:ph sz="quarter" idx="19"/>
          </p:nvPr>
        </p:nvSpPr>
        <p:spPr/>
        <p:txBody>
          <a:bodyPr rtlCol="0">
            <a:normAutofit fontScale="62500" lnSpcReduction="20000"/>
          </a:bodyPr>
          <a:lstStyle/>
          <a:p>
            <a:pPr algn="just" rtl="0"/>
            <a:r>
              <a:rPr lang="it-IT" sz="3800" dirty="0"/>
              <a:t>I Commercialisti sono i «Re dei numeri», ma un Business Plan non è fatto solo da cifre.</a:t>
            </a:r>
          </a:p>
          <a:p>
            <a:pPr algn="just" rtl="0"/>
            <a:r>
              <a:rPr lang="it-IT" sz="3800" dirty="0"/>
              <a:t>Bisogna imparare a conoscere l’azienda e le sue </a:t>
            </a:r>
            <a:r>
              <a:rPr lang="it-IT" sz="3800" i="1" dirty="0"/>
              <a:t>competenze distintive</a:t>
            </a:r>
            <a:r>
              <a:rPr lang="it-IT" sz="3800" dirty="0"/>
              <a:t>, che dovranno essere spiegate nella parte descrittiva del  Business Plan. </a:t>
            </a:r>
          </a:p>
          <a:p>
            <a:pPr algn="just" rtl="0"/>
            <a:r>
              <a:rPr lang="it-IT" sz="3800" dirty="0"/>
              <a:t>I numeri vengono solo dopo!</a:t>
            </a:r>
          </a:p>
          <a:p>
            <a:pPr algn="just" rtl="0"/>
            <a:endParaRPr lang="it-IT" sz="2400" dirty="0"/>
          </a:p>
        </p:txBody>
      </p:sp>
      <p:pic>
        <p:nvPicPr>
          <p:cNvPr id="39" name="Segnaposto immagine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egnaposto numero diapositiva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rtlCol="0"/>
          <a:lstStyle/>
          <a:p>
            <a:pPr rtl="0"/>
            <a:fld id="{4FAB73BC-B049-4115-A692-8D63A059BFB8}" type="slidenum">
              <a:rPr lang="it-IT" smtClean="0"/>
              <a:pPr rtl="0"/>
              <a:t>18</a:t>
            </a:fld>
            <a:endParaRPr lang="it-IT"/>
          </a:p>
        </p:txBody>
      </p:sp>
      <p:sp>
        <p:nvSpPr>
          <p:cNvPr id="32" name="Segnaposto testo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sp>
        <p:nvSpPr>
          <p:cNvPr id="40" name="Figura a mano libera: Forma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285223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p:txBody>
          <a:bodyPr rtlCol="0"/>
          <a:lstStyle/>
          <a:p>
            <a:pPr algn="ctr" rtl="0"/>
            <a:r>
              <a:rPr lang="it-IT" dirty="0">
                <a:solidFill>
                  <a:srgbClr val="003399"/>
                </a:solidFill>
              </a:rPr>
              <a:t>Come va scritto il Business Plan?</a:t>
            </a:r>
            <a:endParaRPr lang="it-IT" dirty="0"/>
          </a:p>
        </p:txBody>
      </p:sp>
      <p:sp>
        <p:nvSpPr>
          <p:cNvPr id="13" name="Segnaposto contenuto 12">
            <a:extLst>
              <a:ext uri="{FF2B5EF4-FFF2-40B4-BE49-F238E27FC236}">
                <a16:creationId xmlns:a16="http://schemas.microsoft.com/office/drawing/2014/main" id="{556610ED-3E2D-4E6A-ABD0-150F203E6B46}"/>
              </a:ext>
            </a:extLst>
          </p:cNvPr>
          <p:cNvSpPr>
            <a:spLocks noGrp="1"/>
          </p:cNvSpPr>
          <p:nvPr>
            <p:ph sz="quarter" idx="13"/>
          </p:nvPr>
        </p:nvSpPr>
        <p:spPr/>
        <p:txBody>
          <a:bodyPr rtlCol="0"/>
          <a:lstStyle/>
          <a:p>
            <a:pPr algn="just" rtl="0"/>
            <a:r>
              <a:rPr lang="it-IT" b="1" dirty="0">
                <a:solidFill>
                  <a:srgbClr val="003399"/>
                </a:solidFill>
              </a:rPr>
              <a:t>Chiarezza e completezza sono fondamentali, senza perdersi in «esercizi di stile» che stancano il lettore.</a:t>
            </a:r>
          </a:p>
        </p:txBody>
      </p:sp>
      <p:sp>
        <p:nvSpPr>
          <p:cNvPr id="24" name="Segnaposto testo 23">
            <a:extLst>
              <a:ext uri="{FF2B5EF4-FFF2-40B4-BE49-F238E27FC236}">
                <a16:creationId xmlns:a16="http://schemas.microsoft.com/office/drawing/2014/main" id="{2BE63BA8-EAF4-4B88-8D23-BEF6AA60CC23}"/>
              </a:ext>
            </a:extLst>
          </p:cNvPr>
          <p:cNvSpPr>
            <a:spLocks noGrp="1"/>
          </p:cNvSpPr>
          <p:nvPr>
            <p:ph type="body" sz="quarter" idx="16"/>
          </p:nvPr>
        </p:nvSpPr>
        <p:spPr/>
        <p:txBody>
          <a:bodyPr rtlCol="0"/>
          <a:lstStyle/>
          <a:p>
            <a:pPr algn="just" rtl="0"/>
            <a:r>
              <a:rPr lang="it-IT" dirty="0"/>
              <a:t>1)	Deve essere facile da leggere</a:t>
            </a:r>
          </a:p>
        </p:txBody>
      </p:sp>
      <p:sp>
        <p:nvSpPr>
          <p:cNvPr id="23" name="Segnaposto contenuto 22">
            <a:extLst>
              <a:ext uri="{FF2B5EF4-FFF2-40B4-BE49-F238E27FC236}">
                <a16:creationId xmlns:a16="http://schemas.microsoft.com/office/drawing/2014/main" id="{2F8BDB9A-6E49-4052-924A-83FDD2B0A487}"/>
              </a:ext>
            </a:extLst>
          </p:cNvPr>
          <p:cNvSpPr>
            <a:spLocks noGrp="1"/>
          </p:cNvSpPr>
          <p:nvPr>
            <p:ph sz="quarter" idx="22"/>
          </p:nvPr>
        </p:nvSpPr>
        <p:spPr/>
        <p:txBody>
          <a:bodyPr rtlCol="0"/>
          <a:lstStyle/>
          <a:p>
            <a:pPr algn="just" rtl="0"/>
            <a:r>
              <a:rPr lang="it-IT" b="1" dirty="0">
                <a:solidFill>
                  <a:schemeClr val="accent5">
                    <a:lumMod val="75000"/>
                  </a:schemeClr>
                </a:solidFill>
              </a:rPr>
              <a:t>Le valutazioni prospettiche devono essere basate su assunzioni oggettive, ponderate e affidabili. I facili ottimismi rendono il business plan poco credibile.</a:t>
            </a:r>
          </a:p>
        </p:txBody>
      </p:sp>
      <p:sp>
        <p:nvSpPr>
          <p:cNvPr id="25" name="Segnaposto testo 24">
            <a:extLst>
              <a:ext uri="{FF2B5EF4-FFF2-40B4-BE49-F238E27FC236}">
                <a16:creationId xmlns:a16="http://schemas.microsoft.com/office/drawing/2014/main" id="{34818BA8-E954-4497-B8B9-B67D92F6032D}"/>
              </a:ext>
            </a:extLst>
          </p:cNvPr>
          <p:cNvSpPr>
            <a:spLocks noGrp="1"/>
          </p:cNvSpPr>
          <p:nvPr>
            <p:ph type="body" sz="quarter" idx="23"/>
          </p:nvPr>
        </p:nvSpPr>
        <p:spPr/>
        <p:txBody>
          <a:bodyPr rtlCol="0"/>
          <a:lstStyle/>
          <a:p>
            <a:pPr algn="just" rtl="0"/>
            <a:r>
              <a:rPr lang="it-IT" dirty="0"/>
              <a:t>2)	Deve essere fondato su ipotesi plausibili</a:t>
            </a:r>
          </a:p>
        </p:txBody>
      </p:sp>
      <p:sp>
        <p:nvSpPr>
          <p:cNvPr id="3" name="Segnaposto numero diapositiva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rtlCol="0"/>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it-IT" sz="1000" b="0" i="0" u="none" strike="noStrike" kern="1200" cap="none" spc="0" normalizeH="0" baseline="0" noProof="0" smtClean="0">
                <a:ln>
                  <a:noFill/>
                </a:ln>
                <a:solidFill>
                  <a:prstClr val="black">
                    <a:lumMod val="95000"/>
                    <a:lumOff val="5000"/>
                  </a:prstClr>
                </a:solidFill>
                <a:effectLst/>
                <a:uLnTx/>
                <a:uFillTx/>
                <a:latin typeface="Tw Cen MT Condensed"/>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it-IT" sz="1000" b="0" i="0" u="none" strike="noStrike" kern="1200" cap="none" spc="0" normalizeH="0" baseline="0" noProof="0">
              <a:ln>
                <a:noFill/>
              </a:ln>
              <a:solidFill>
                <a:prstClr val="black">
                  <a:lumMod val="95000"/>
                  <a:lumOff val="5000"/>
                </a:prstClr>
              </a:solidFill>
              <a:effectLst/>
              <a:uLnTx/>
              <a:uFillTx/>
              <a:latin typeface="Tw Cen MT Condensed"/>
              <a:ea typeface="+mn-ea"/>
              <a:cs typeface="+mn-cs"/>
            </a:endParaRPr>
          </a:p>
        </p:txBody>
      </p:sp>
      <p:sp>
        <p:nvSpPr>
          <p:cNvPr id="34" name="Segnaposto contenuto 33">
            <a:extLst>
              <a:ext uri="{FF2B5EF4-FFF2-40B4-BE49-F238E27FC236}">
                <a16:creationId xmlns:a16="http://schemas.microsoft.com/office/drawing/2014/main" id="{38AA8C13-AFD3-4C46-AEA7-67BEBF73986D}"/>
              </a:ext>
            </a:extLst>
          </p:cNvPr>
          <p:cNvSpPr>
            <a:spLocks noGrp="1"/>
          </p:cNvSpPr>
          <p:nvPr>
            <p:ph sz="quarter" idx="25"/>
          </p:nvPr>
        </p:nvSpPr>
        <p:spPr/>
        <p:txBody>
          <a:bodyPr rtlCol="0"/>
          <a:lstStyle/>
          <a:p>
            <a:pPr algn="just" rtl="0"/>
            <a:r>
              <a:rPr lang="it-IT" b="1" dirty="0">
                <a:solidFill>
                  <a:srgbClr val="87175F"/>
                </a:solidFill>
              </a:rPr>
              <a:t>Nessuno può prevedere il futuro, se così fosse saremmo già tutti ricchi. Il BP deve contenere più analisi di scenario, non solo quella più favorevole ma anche quelle meno vantaggiose, e mostrare la reazione dell’azienda a situazioni «meno piacevoli».</a:t>
            </a:r>
          </a:p>
        </p:txBody>
      </p:sp>
      <p:sp>
        <p:nvSpPr>
          <p:cNvPr id="4" name="Segnaposto testo 3">
            <a:extLst>
              <a:ext uri="{FF2B5EF4-FFF2-40B4-BE49-F238E27FC236}">
                <a16:creationId xmlns:a16="http://schemas.microsoft.com/office/drawing/2014/main" id="{B9105FAE-96F0-43A6-B386-AAE4E62C6E85}"/>
              </a:ext>
            </a:extLst>
          </p:cNvPr>
          <p:cNvSpPr>
            <a:spLocks noGrp="1"/>
          </p:cNvSpPr>
          <p:nvPr>
            <p:ph type="body" sz="quarter" idx="26"/>
          </p:nvPr>
        </p:nvSpPr>
        <p:spPr/>
        <p:txBody>
          <a:bodyPr rtlCol="0"/>
          <a:lstStyle/>
          <a:p>
            <a:pPr algn="just" rtl="0"/>
            <a:r>
              <a:rPr lang="it-IT" dirty="0"/>
              <a:t>3)	Deve prevedere le possibili ipotesi alternative (stress test)</a:t>
            </a:r>
          </a:p>
        </p:txBody>
      </p:sp>
      <p:sp>
        <p:nvSpPr>
          <p:cNvPr id="29" name="Segnaposto testo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43467B"/>
              </a:buClr>
              <a:buSzPct val="100000"/>
              <a:buFont typeface="Arial" panose="020B0604020202020204" pitchFamily="34" charset="0"/>
              <a:buNone/>
              <a:tabLst/>
              <a:defRPr/>
            </a:pPr>
            <a:endParaRPr kumimoji="0" lang="it-IT" sz="2000" b="0" i="0" u="none" strike="noStrike" kern="1200" cap="none" spc="0" normalizeH="0" baseline="0" noProof="0">
              <a:ln>
                <a:noFill/>
              </a:ln>
              <a:solidFill>
                <a:prstClr val="black">
                  <a:alpha val="0"/>
                </a:prstClr>
              </a:solidFill>
              <a:effectLst/>
              <a:uLnTx/>
              <a:uFillTx/>
              <a:latin typeface="Tw Cen MT"/>
              <a:ea typeface="+mn-ea"/>
              <a:cs typeface="+mn-cs"/>
            </a:endParaRPr>
          </a:p>
        </p:txBody>
      </p:sp>
      <p:cxnSp>
        <p:nvCxnSpPr>
          <p:cNvPr id="38" name="Connettore diritto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53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813" b="7813"/>
          <a:stretch>
            <a:fillRect/>
          </a:stretch>
        </p:blipFill>
        <p:spPr/>
      </p:pic>
      <p:sp>
        <p:nvSpPr>
          <p:cNvPr id="285" name="Segnaposto testo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rtlCol="0"/>
          <a:lstStyle/>
          <a:p>
            <a:pPr rtl="0"/>
            <a:endParaRPr lang="it-IT"/>
          </a:p>
        </p:txBody>
      </p:sp>
      <p:sp>
        <p:nvSpPr>
          <p:cNvPr id="286" name="Segnaposto testo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p:txBody>
          <a:bodyPr rtlCol="0"/>
          <a:lstStyle/>
          <a:p>
            <a:pPr rtl="0"/>
            <a:endParaRPr lang="it-IT" dirty="0"/>
          </a:p>
        </p:txBody>
      </p:sp>
      <p:sp>
        <p:nvSpPr>
          <p:cNvPr id="6" name="Titolo 5">
            <a:extLst>
              <a:ext uri="{FF2B5EF4-FFF2-40B4-BE49-F238E27FC236}">
                <a16:creationId xmlns:a16="http://schemas.microsoft.com/office/drawing/2014/main" id="{3933031D-018B-489E-B613-2113C1CD2360}"/>
              </a:ext>
            </a:extLst>
          </p:cNvPr>
          <p:cNvSpPr>
            <a:spLocks noGrp="1"/>
          </p:cNvSpPr>
          <p:nvPr>
            <p:ph type="ctrTitle"/>
          </p:nvPr>
        </p:nvSpPr>
        <p:spPr/>
        <p:txBody>
          <a:bodyPr rtlCol="0"/>
          <a:lstStyle/>
          <a:p>
            <a:pPr rtl="0"/>
            <a:r>
              <a:rPr lang="it-IT" dirty="0"/>
              <a:t>IL BUSINESS PLAN:</a:t>
            </a:r>
            <a:br>
              <a:rPr lang="it-IT" dirty="0"/>
            </a:br>
            <a:endParaRPr lang="it-IT" dirty="0"/>
          </a:p>
        </p:txBody>
      </p:sp>
      <p:sp>
        <p:nvSpPr>
          <p:cNvPr id="7" name="Sottotitolo 6">
            <a:extLst>
              <a:ext uri="{FF2B5EF4-FFF2-40B4-BE49-F238E27FC236}">
                <a16:creationId xmlns:a16="http://schemas.microsoft.com/office/drawing/2014/main" id="{606F8B2E-A7F5-4413-BEED-BFF7C3D9FF78}"/>
              </a:ext>
            </a:extLst>
          </p:cNvPr>
          <p:cNvSpPr>
            <a:spLocks noGrp="1"/>
          </p:cNvSpPr>
          <p:nvPr>
            <p:ph type="subTitle" idx="1"/>
          </p:nvPr>
        </p:nvSpPr>
        <p:spPr>
          <a:xfrm>
            <a:off x="4151784" y="2790447"/>
            <a:ext cx="4072586" cy="1463040"/>
          </a:xfrm>
        </p:spPr>
        <p:txBody>
          <a:bodyPr rtlCol="0">
            <a:normAutofit fontScale="85000" lnSpcReduction="20000"/>
          </a:bodyPr>
          <a:lstStyle/>
          <a:p>
            <a:pPr rtl="0"/>
            <a:endParaRPr lang="it-IT" dirty="0"/>
          </a:p>
          <a:p>
            <a:pPr rtl="0"/>
            <a:endParaRPr lang="it-IT" dirty="0"/>
          </a:p>
          <a:p>
            <a:pPr rtl="0"/>
            <a:r>
              <a:rPr lang="it-IT" sz="4200" dirty="0"/>
              <a:t>Roba da Commercialisti!</a:t>
            </a:r>
          </a:p>
          <a:p>
            <a:pPr rtl="0"/>
            <a:endParaRPr lang="it-IT" dirty="0"/>
          </a:p>
        </p:txBody>
      </p:sp>
    </p:spTree>
    <p:extLst>
      <p:ext uri="{BB962C8B-B14F-4D97-AF65-F5344CB8AC3E}">
        <p14:creationId xmlns:p14="http://schemas.microsoft.com/office/powerpoint/2010/main" val="3135228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a:xfrm>
            <a:off x="1559496" y="3563510"/>
            <a:ext cx="5013960" cy="2408917"/>
          </a:xfrm>
        </p:spPr>
        <p:txBody>
          <a:bodyPr rtlCol="0">
            <a:noAutofit/>
          </a:bodyPr>
          <a:lstStyle/>
          <a:p>
            <a:pPr algn="ctr" rtl="0"/>
            <a:br>
              <a:rPr lang="it-IT" sz="4800" dirty="0">
                <a:solidFill>
                  <a:srgbClr val="000099"/>
                </a:solidFill>
              </a:rPr>
            </a:br>
            <a:r>
              <a:rPr lang="it-IT" sz="4800" dirty="0">
                <a:solidFill>
                  <a:srgbClr val="000099"/>
                </a:solidFill>
              </a:rPr>
              <a:t>E sul piano numerico? </a:t>
            </a:r>
            <a:endParaRPr lang="it-IT" dirty="0">
              <a:solidFill>
                <a:srgbClr val="000099"/>
              </a:solidFill>
            </a:endParaRPr>
          </a:p>
        </p:txBody>
      </p:sp>
      <p:sp>
        <p:nvSpPr>
          <p:cNvPr id="34" name="Segnaposto testo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rtlCol="0"/>
          <a:lstStyle/>
          <a:p>
            <a:pPr rtl="0"/>
            <a:endParaRPr lang="it-IT"/>
          </a:p>
        </p:txBody>
      </p:sp>
      <p:sp>
        <p:nvSpPr>
          <p:cNvPr id="13" name="Segnaposto contenuto 12">
            <a:extLst>
              <a:ext uri="{FF2B5EF4-FFF2-40B4-BE49-F238E27FC236}">
                <a16:creationId xmlns:a16="http://schemas.microsoft.com/office/drawing/2014/main" id="{556610ED-3E2D-4E6A-ABD0-150F203E6B46}"/>
              </a:ext>
            </a:extLst>
          </p:cNvPr>
          <p:cNvSpPr>
            <a:spLocks noGrp="1"/>
          </p:cNvSpPr>
          <p:nvPr>
            <p:ph sz="quarter" idx="19"/>
          </p:nvPr>
        </p:nvSpPr>
        <p:spPr/>
        <p:txBody>
          <a:bodyPr rtlCol="0">
            <a:normAutofit/>
          </a:bodyPr>
          <a:lstStyle/>
          <a:p>
            <a:pPr algn="just" rtl="0"/>
            <a:r>
              <a:rPr lang="it-IT" sz="2000" dirty="0"/>
              <a:t>I BP solo economici sono come un’anatra zoppa.</a:t>
            </a:r>
          </a:p>
          <a:p>
            <a:pPr algn="just" rtl="0"/>
            <a:r>
              <a:rPr lang="it-IT" sz="2000" dirty="0"/>
              <a:t>Si dice che “il profitto è un’opinione, la cassa un dato di fatto”!</a:t>
            </a:r>
          </a:p>
          <a:p>
            <a:pPr algn="just" rtl="0"/>
            <a:r>
              <a:rPr lang="it-IT" sz="2000" dirty="0"/>
              <a:t>Quindi la sezione numerica del BP deve includere non solo le previsioni economiche, ma anche quelle patrimoniali; da entrambe andranno derivati il rendiconto finanziario e l’analisi per indici.</a:t>
            </a:r>
          </a:p>
        </p:txBody>
      </p:sp>
      <p:pic>
        <p:nvPicPr>
          <p:cNvPr id="39" name="Segnaposto immagine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egnaposto numero diapositiva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rtlCol="0"/>
          <a:lstStyle/>
          <a:p>
            <a:pPr rtl="0"/>
            <a:fld id="{4FAB73BC-B049-4115-A692-8D63A059BFB8}" type="slidenum">
              <a:rPr lang="it-IT" smtClean="0"/>
              <a:pPr rtl="0"/>
              <a:t>20</a:t>
            </a:fld>
            <a:endParaRPr lang="it-IT"/>
          </a:p>
        </p:txBody>
      </p:sp>
      <p:sp>
        <p:nvSpPr>
          <p:cNvPr id="32" name="Segnaposto testo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sp>
        <p:nvSpPr>
          <p:cNvPr id="40" name="Figura a mano libera: Forma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377154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a:xfrm>
            <a:off x="1559496" y="3563510"/>
            <a:ext cx="5013960" cy="2408917"/>
          </a:xfrm>
        </p:spPr>
        <p:txBody>
          <a:bodyPr rtlCol="0">
            <a:noAutofit/>
          </a:bodyPr>
          <a:lstStyle/>
          <a:p>
            <a:pPr algn="ctr" rtl="0"/>
            <a:br>
              <a:rPr lang="it-IT" sz="4800" dirty="0">
                <a:solidFill>
                  <a:srgbClr val="000099"/>
                </a:solidFill>
              </a:rPr>
            </a:br>
            <a:r>
              <a:rPr lang="it-IT" sz="4800" dirty="0">
                <a:solidFill>
                  <a:srgbClr val="000099"/>
                </a:solidFill>
              </a:rPr>
              <a:t>1) l’analisi </a:t>
            </a:r>
            <a:br>
              <a:rPr lang="it-IT" sz="4800" dirty="0">
                <a:solidFill>
                  <a:srgbClr val="000099"/>
                </a:solidFill>
              </a:rPr>
            </a:br>
            <a:r>
              <a:rPr lang="it-IT" sz="4800" dirty="0">
                <a:solidFill>
                  <a:srgbClr val="000099"/>
                </a:solidFill>
              </a:rPr>
              <a:t>dei dati storici </a:t>
            </a:r>
            <a:endParaRPr lang="it-IT" dirty="0">
              <a:solidFill>
                <a:srgbClr val="000099"/>
              </a:solidFill>
            </a:endParaRPr>
          </a:p>
        </p:txBody>
      </p:sp>
      <p:sp>
        <p:nvSpPr>
          <p:cNvPr id="34" name="Segnaposto testo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rtlCol="0"/>
          <a:lstStyle/>
          <a:p>
            <a:pPr rtl="0"/>
            <a:endParaRPr lang="it-IT" dirty="0"/>
          </a:p>
        </p:txBody>
      </p:sp>
      <p:sp>
        <p:nvSpPr>
          <p:cNvPr id="13" name="Segnaposto contenuto 12">
            <a:extLst>
              <a:ext uri="{FF2B5EF4-FFF2-40B4-BE49-F238E27FC236}">
                <a16:creationId xmlns:a16="http://schemas.microsoft.com/office/drawing/2014/main" id="{556610ED-3E2D-4E6A-ABD0-150F203E6B46}"/>
              </a:ext>
            </a:extLst>
          </p:cNvPr>
          <p:cNvSpPr>
            <a:spLocks noGrp="1"/>
          </p:cNvSpPr>
          <p:nvPr>
            <p:ph sz="quarter" idx="19"/>
          </p:nvPr>
        </p:nvSpPr>
        <p:spPr/>
        <p:txBody>
          <a:bodyPr rtlCol="0">
            <a:normAutofit fontScale="92500" lnSpcReduction="20000"/>
          </a:bodyPr>
          <a:lstStyle/>
          <a:p>
            <a:pPr algn="just" rtl="0"/>
            <a:r>
              <a:rPr lang="it-IT" sz="2000" dirty="0"/>
              <a:t>Preliminarmente, deve essere eseguita l’illustrazione dei dati di bilancio (ad esempio, degli ultimi tre anni);  andranno rappresentati i risultati conseguiti, tramite l’elaborazione delle informazioni finanziarie di dettaglio (rendiconto finanziario, specificando il tipo di configurazione prescelto con spiegazione degli aggregati risultanti dall’elaborazione) e i principali indici finanziari e non finanziari, con spiegazione e giustificazione dei relativi risultati.</a:t>
            </a:r>
          </a:p>
        </p:txBody>
      </p:sp>
      <p:pic>
        <p:nvPicPr>
          <p:cNvPr id="39" name="Segnaposto immagine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egnaposto numero diapositiva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rtlCol="0"/>
          <a:lstStyle/>
          <a:p>
            <a:pPr rtl="0"/>
            <a:fld id="{4FAB73BC-B049-4115-A692-8D63A059BFB8}" type="slidenum">
              <a:rPr lang="it-IT" smtClean="0"/>
              <a:pPr rtl="0"/>
              <a:t>21</a:t>
            </a:fld>
            <a:endParaRPr lang="it-IT"/>
          </a:p>
        </p:txBody>
      </p:sp>
      <p:sp>
        <p:nvSpPr>
          <p:cNvPr id="32" name="Segnaposto testo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sp>
        <p:nvSpPr>
          <p:cNvPr id="40" name="Figura a mano libera: Forma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2525105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a:xfrm>
            <a:off x="1559496" y="3563510"/>
            <a:ext cx="5013960" cy="2408917"/>
          </a:xfrm>
        </p:spPr>
        <p:txBody>
          <a:bodyPr rtlCol="0">
            <a:noAutofit/>
          </a:bodyPr>
          <a:lstStyle/>
          <a:p>
            <a:pPr algn="ctr" rtl="0"/>
            <a:br>
              <a:rPr lang="it-IT" sz="4800" dirty="0">
                <a:solidFill>
                  <a:srgbClr val="000099"/>
                </a:solidFill>
              </a:rPr>
            </a:br>
            <a:r>
              <a:rPr lang="it-IT" sz="4800" dirty="0">
                <a:solidFill>
                  <a:srgbClr val="000099"/>
                </a:solidFill>
              </a:rPr>
              <a:t>2) L’ANDAMENTO DEI RAPPORTI BANCARI</a:t>
            </a:r>
            <a:endParaRPr lang="it-IT" dirty="0">
              <a:solidFill>
                <a:srgbClr val="000099"/>
              </a:solidFill>
            </a:endParaRPr>
          </a:p>
        </p:txBody>
      </p:sp>
      <p:sp>
        <p:nvSpPr>
          <p:cNvPr id="34" name="Segnaposto testo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rtlCol="0"/>
          <a:lstStyle/>
          <a:p>
            <a:pPr rtl="0"/>
            <a:endParaRPr lang="it-IT" dirty="0"/>
          </a:p>
        </p:txBody>
      </p:sp>
      <p:sp>
        <p:nvSpPr>
          <p:cNvPr id="13" name="Segnaposto contenuto 12">
            <a:extLst>
              <a:ext uri="{FF2B5EF4-FFF2-40B4-BE49-F238E27FC236}">
                <a16:creationId xmlns:a16="http://schemas.microsoft.com/office/drawing/2014/main" id="{556610ED-3E2D-4E6A-ABD0-150F203E6B46}"/>
              </a:ext>
            </a:extLst>
          </p:cNvPr>
          <p:cNvSpPr>
            <a:spLocks noGrp="1"/>
          </p:cNvSpPr>
          <p:nvPr>
            <p:ph sz="quarter" idx="19"/>
          </p:nvPr>
        </p:nvSpPr>
        <p:spPr/>
        <p:txBody>
          <a:bodyPr rtlCol="0">
            <a:normAutofit fontScale="92500" lnSpcReduction="10000"/>
          </a:bodyPr>
          <a:lstStyle/>
          <a:p>
            <a:pPr algn="just" rtl="0"/>
            <a:r>
              <a:rPr lang="it-IT" sz="2000" dirty="0"/>
              <a:t>A supporto dell’analisi storica, andrà allegata la rappresentazione dell’andamento dei rapporti con il sistema creditizio (estratto della Centrale Rischi di Banca d’Italia); se possibile, corredato da un’elaborazione grafica (ad esempio, la rappresentazione dell’utilizzo dei fidi autoliquidanti, a revoca e a scadenza, illustrando la mancanza di situazioni di tensione o giustificando eventuali anomalie momentanee).</a:t>
            </a:r>
          </a:p>
        </p:txBody>
      </p:sp>
      <p:pic>
        <p:nvPicPr>
          <p:cNvPr id="39" name="Segnaposto immagine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egnaposto numero diapositiva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rtlCol="0"/>
          <a:lstStyle/>
          <a:p>
            <a:pPr rtl="0"/>
            <a:fld id="{4FAB73BC-B049-4115-A692-8D63A059BFB8}" type="slidenum">
              <a:rPr lang="it-IT" smtClean="0"/>
              <a:pPr rtl="0"/>
              <a:t>22</a:t>
            </a:fld>
            <a:endParaRPr lang="it-IT"/>
          </a:p>
        </p:txBody>
      </p:sp>
      <p:sp>
        <p:nvSpPr>
          <p:cNvPr id="32" name="Segnaposto testo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sp>
        <p:nvSpPr>
          <p:cNvPr id="40" name="Figura a mano libera: Forma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128883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a:xfrm>
            <a:off x="1559496" y="3563510"/>
            <a:ext cx="5013960" cy="2408917"/>
          </a:xfrm>
        </p:spPr>
        <p:txBody>
          <a:bodyPr rtlCol="0">
            <a:noAutofit/>
          </a:bodyPr>
          <a:lstStyle/>
          <a:p>
            <a:pPr algn="ctr" rtl="0"/>
            <a:br>
              <a:rPr lang="it-IT" sz="4800" dirty="0">
                <a:solidFill>
                  <a:srgbClr val="000099"/>
                </a:solidFill>
              </a:rPr>
            </a:br>
            <a:r>
              <a:rPr lang="it-IT" sz="4800" dirty="0">
                <a:solidFill>
                  <a:srgbClr val="000099"/>
                </a:solidFill>
              </a:rPr>
              <a:t>3) l’analisi prospettica</a:t>
            </a:r>
            <a:endParaRPr lang="it-IT" dirty="0">
              <a:solidFill>
                <a:srgbClr val="000099"/>
              </a:solidFill>
            </a:endParaRPr>
          </a:p>
        </p:txBody>
      </p:sp>
      <p:sp>
        <p:nvSpPr>
          <p:cNvPr id="34" name="Segnaposto testo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rtlCol="0"/>
          <a:lstStyle/>
          <a:p>
            <a:pPr rtl="0"/>
            <a:endParaRPr lang="it-IT" dirty="0"/>
          </a:p>
        </p:txBody>
      </p:sp>
      <p:sp>
        <p:nvSpPr>
          <p:cNvPr id="13" name="Segnaposto contenuto 12">
            <a:extLst>
              <a:ext uri="{FF2B5EF4-FFF2-40B4-BE49-F238E27FC236}">
                <a16:creationId xmlns:a16="http://schemas.microsoft.com/office/drawing/2014/main" id="{556610ED-3E2D-4E6A-ABD0-150F203E6B46}"/>
              </a:ext>
            </a:extLst>
          </p:cNvPr>
          <p:cNvSpPr>
            <a:spLocks noGrp="1"/>
          </p:cNvSpPr>
          <p:nvPr>
            <p:ph sz="quarter" idx="19"/>
          </p:nvPr>
        </p:nvSpPr>
        <p:spPr/>
        <p:txBody>
          <a:bodyPr rtlCol="0">
            <a:normAutofit fontScale="85000" lnSpcReduction="20000"/>
          </a:bodyPr>
          <a:lstStyle/>
          <a:p>
            <a:pPr algn="just" rtl="0"/>
            <a:r>
              <a:rPr lang="it-IT" sz="2000" dirty="0"/>
              <a:t>Successivamente, andrà eseguita l’analisi prospettica (per un periodo da tre a cinque anni), specificando le ipotesi a supporto delle previsioni eseguite.</a:t>
            </a:r>
          </a:p>
          <a:p>
            <a:pPr algn="just" rtl="0"/>
            <a:r>
              <a:rPr lang="it-IT" sz="2000" dirty="0"/>
              <a:t>Andranno redatti i prospetti di stato patrimoniale e conto economico previsionale ed eseguita la relativa analisi per flussi (rendiconto finanziario) e per indici, con interpretazione dei risultati.</a:t>
            </a:r>
          </a:p>
          <a:p>
            <a:pPr algn="just" rtl="0"/>
            <a:r>
              <a:rPr lang="it-IT" sz="2000" dirty="0"/>
              <a:t>Inoltre, è buona norma includere nel BP la simulazione eseguita attraverso un sistema di rating (è possibile farlo gratuitamente su diversi siti web, primo fra tutti quello del MCC, previa registrazione).</a:t>
            </a:r>
          </a:p>
        </p:txBody>
      </p:sp>
      <p:pic>
        <p:nvPicPr>
          <p:cNvPr id="39" name="Segnaposto immagine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egnaposto numero diapositiva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rtlCol="0"/>
          <a:lstStyle/>
          <a:p>
            <a:pPr rtl="0"/>
            <a:fld id="{4FAB73BC-B049-4115-A692-8D63A059BFB8}" type="slidenum">
              <a:rPr lang="it-IT" smtClean="0"/>
              <a:pPr rtl="0"/>
              <a:t>23</a:t>
            </a:fld>
            <a:endParaRPr lang="it-IT"/>
          </a:p>
        </p:txBody>
      </p:sp>
      <p:sp>
        <p:nvSpPr>
          <p:cNvPr id="32" name="Segnaposto testo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sp>
        <p:nvSpPr>
          <p:cNvPr id="40" name="Figura a mano libera: Forma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3904395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a:xfrm>
            <a:off x="1559496" y="3563510"/>
            <a:ext cx="5013960" cy="2408917"/>
          </a:xfrm>
        </p:spPr>
        <p:txBody>
          <a:bodyPr rtlCol="0">
            <a:noAutofit/>
          </a:bodyPr>
          <a:lstStyle/>
          <a:p>
            <a:pPr algn="ctr" rtl="0"/>
            <a:br>
              <a:rPr lang="it-IT" sz="4800" dirty="0">
                <a:solidFill>
                  <a:srgbClr val="000099"/>
                </a:solidFill>
              </a:rPr>
            </a:br>
            <a:r>
              <a:rPr lang="it-IT" sz="4800" dirty="0">
                <a:solidFill>
                  <a:srgbClr val="000099"/>
                </a:solidFill>
              </a:rPr>
              <a:t>4) lo stress test</a:t>
            </a:r>
            <a:endParaRPr lang="it-IT" dirty="0">
              <a:solidFill>
                <a:srgbClr val="000099"/>
              </a:solidFill>
            </a:endParaRPr>
          </a:p>
        </p:txBody>
      </p:sp>
      <p:sp>
        <p:nvSpPr>
          <p:cNvPr id="34" name="Segnaposto testo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rtlCol="0"/>
          <a:lstStyle/>
          <a:p>
            <a:pPr rtl="0"/>
            <a:endParaRPr lang="it-IT" dirty="0"/>
          </a:p>
        </p:txBody>
      </p:sp>
      <p:sp>
        <p:nvSpPr>
          <p:cNvPr id="13" name="Segnaposto contenuto 12">
            <a:extLst>
              <a:ext uri="{FF2B5EF4-FFF2-40B4-BE49-F238E27FC236}">
                <a16:creationId xmlns:a16="http://schemas.microsoft.com/office/drawing/2014/main" id="{556610ED-3E2D-4E6A-ABD0-150F203E6B46}"/>
              </a:ext>
            </a:extLst>
          </p:cNvPr>
          <p:cNvSpPr>
            <a:spLocks noGrp="1"/>
          </p:cNvSpPr>
          <p:nvPr>
            <p:ph sz="quarter" idx="19"/>
          </p:nvPr>
        </p:nvSpPr>
        <p:spPr/>
        <p:txBody>
          <a:bodyPr rtlCol="0">
            <a:normAutofit fontScale="92500" lnSpcReduction="10000"/>
          </a:bodyPr>
          <a:lstStyle/>
          <a:p>
            <a:pPr algn="just" rtl="0"/>
            <a:r>
              <a:rPr lang="it-IT" sz="2400" dirty="0"/>
              <a:t>Nell’analisi previsionale non può mancare lo stress test: al “best case” rappresentato nel progetto devono accompagnarsi uno o più “</a:t>
            </a:r>
            <a:r>
              <a:rPr lang="it-IT" sz="2400" dirty="0" err="1"/>
              <a:t>worst</a:t>
            </a:r>
            <a:r>
              <a:rPr lang="it-IT" sz="2400" dirty="0"/>
              <a:t> </a:t>
            </a:r>
            <a:r>
              <a:rPr lang="it-IT" sz="2400" dirty="0" err="1"/>
              <a:t>cases</a:t>
            </a:r>
            <a:r>
              <a:rPr lang="it-IT" sz="2400" dirty="0"/>
              <a:t>” al fine di illustrare che l’impianto complessivo del progetto regge, anche se una o più variabili non dovessero andare secondo le attese.</a:t>
            </a:r>
          </a:p>
        </p:txBody>
      </p:sp>
      <p:pic>
        <p:nvPicPr>
          <p:cNvPr id="39" name="Segnaposto immagine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egnaposto numero diapositiva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rtlCol="0"/>
          <a:lstStyle/>
          <a:p>
            <a:pPr rtl="0"/>
            <a:fld id="{4FAB73BC-B049-4115-A692-8D63A059BFB8}" type="slidenum">
              <a:rPr lang="it-IT" smtClean="0"/>
              <a:pPr rtl="0"/>
              <a:t>24</a:t>
            </a:fld>
            <a:endParaRPr lang="it-IT"/>
          </a:p>
        </p:txBody>
      </p:sp>
      <p:sp>
        <p:nvSpPr>
          <p:cNvPr id="32" name="Segnaposto testo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sp>
        <p:nvSpPr>
          <p:cNvPr id="40" name="Figura a mano libera: Forma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4129101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a:xfrm>
            <a:off x="1559496" y="3563510"/>
            <a:ext cx="5013960" cy="2408917"/>
          </a:xfrm>
        </p:spPr>
        <p:txBody>
          <a:bodyPr rtlCol="0">
            <a:noAutofit/>
          </a:bodyPr>
          <a:lstStyle/>
          <a:p>
            <a:pPr algn="ctr" rtl="0"/>
            <a:br>
              <a:rPr lang="it-IT" sz="4800" dirty="0">
                <a:solidFill>
                  <a:srgbClr val="000099"/>
                </a:solidFill>
              </a:rPr>
            </a:br>
            <a:r>
              <a:rPr lang="it-IT" sz="4800" dirty="0">
                <a:solidFill>
                  <a:srgbClr val="000099"/>
                </a:solidFill>
              </a:rPr>
              <a:t>5) gli allegati</a:t>
            </a:r>
            <a:endParaRPr lang="it-IT" dirty="0">
              <a:solidFill>
                <a:srgbClr val="000099"/>
              </a:solidFill>
            </a:endParaRPr>
          </a:p>
        </p:txBody>
      </p:sp>
      <p:sp>
        <p:nvSpPr>
          <p:cNvPr id="34" name="Segnaposto testo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rtlCol="0"/>
          <a:lstStyle/>
          <a:p>
            <a:pPr rtl="0"/>
            <a:endParaRPr lang="it-IT" dirty="0"/>
          </a:p>
        </p:txBody>
      </p:sp>
      <p:sp>
        <p:nvSpPr>
          <p:cNvPr id="13" name="Segnaposto contenuto 12">
            <a:extLst>
              <a:ext uri="{FF2B5EF4-FFF2-40B4-BE49-F238E27FC236}">
                <a16:creationId xmlns:a16="http://schemas.microsoft.com/office/drawing/2014/main" id="{556610ED-3E2D-4E6A-ABD0-150F203E6B46}"/>
              </a:ext>
            </a:extLst>
          </p:cNvPr>
          <p:cNvSpPr>
            <a:spLocks noGrp="1"/>
          </p:cNvSpPr>
          <p:nvPr>
            <p:ph sz="quarter" idx="19"/>
          </p:nvPr>
        </p:nvSpPr>
        <p:spPr/>
        <p:txBody>
          <a:bodyPr rtlCol="0">
            <a:normAutofit fontScale="92500"/>
          </a:bodyPr>
          <a:lstStyle/>
          <a:p>
            <a:pPr algn="just" rtl="0"/>
            <a:r>
              <a:rPr lang="it-IT" sz="2400" dirty="0"/>
              <a:t>Non dimenticate gli allegati!</a:t>
            </a:r>
          </a:p>
          <a:p>
            <a:pPr algn="just" rtl="0"/>
            <a:r>
              <a:rPr lang="it-IT" sz="2400" dirty="0"/>
              <a:t>Essi sono parte integrante del business plan, servono a supportare le ipotesi su cui poggia l’intera elaborazione e contribuiscono a far assumere all’elaborato la credibilità necessaria per l’ottenimento del credito da parte del sistema bancario.</a:t>
            </a:r>
          </a:p>
        </p:txBody>
      </p:sp>
      <p:pic>
        <p:nvPicPr>
          <p:cNvPr id="39" name="Segnaposto immagine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egnaposto numero diapositiva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rtlCol="0"/>
          <a:lstStyle/>
          <a:p>
            <a:pPr rtl="0"/>
            <a:fld id="{4FAB73BC-B049-4115-A692-8D63A059BFB8}" type="slidenum">
              <a:rPr lang="it-IT" smtClean="0"/>
              <a:pPr rtl="0"/>
              <a:t>25</a:t>
            </a:fld>
            <a:endParaRPr lang="it-IT"/>
          </a:p>
        </p:txBody>
      </p:sp>
      <p:sp>
        <p:nvSpPr>
          <p:cNvPr id="32" name="Segnaposto testo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sp>
        <p:nvSpPr>
          <p:cNvPr id="40" name="Figura a mano libera: Forma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747266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testo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rtlCol="0"/>
          <a:lstStyle/>
          <a:p>
            <a:pPr rtl="0"/>
            <a:endParaRPr lang="it-IT"/>
          </a:p>
        </p:txBody>
      </p:sp>
      <p:sp>
        <p:nvSpPr>
          <p:cNvPr id="15" name="Segnaposto testo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rtlCol="0"/>
          <a:lstStyle/>
          <a:p>
            <a:pPr rtl="0"/>
            <a:endParaRPr lang="it-IT" dirty="0"/>
          </a:p>
        </p:txBody>
      </p:sp>
      <p:sp>
        <p:nvSpPr>
          <p:cNvPr id="13" name="Titolo 12">
            <a:extLst>
              <a:ext uri="{FF2B5EF4-FFF2-40B4-BE49-F238E27FC236}">
                <a16:creationId xmlns:a16="http://schemas.microsoft.com/office/drawing/2014/main" id="{D7199992-58FE-4335-A811-6AFA96B5595D}"/>
              </a:ext>
            </a:extLst>
          </p:cNvPr>
          <p:cNvSpPr>
            <a:spLocks noGrp="1"/>
          </p:cNvSpPr>
          <p:nvPr>
            <p:ph type="title"/>
          </p:nvPr>
        </p:nvSpPr>
        <p:spPr/>
        <p:txBody>
          <a:bodyPr rtlCol="0">
            <a:noAutofit/>
          </a:bodyPr>
          <a:lstStyle/>
          <a:p>
            <a:pPr algn="ctr" rtl="0"/>
            <a:r>
              <a:rPr lang="it-IT" sz="4400" dirty="0"/>
              <a:t>GRAZIE PER L’ATTENZIONE!</a:t>
            </a:r>
            <a:br>
              <a:rPr lang="it-IT" sz="4400" dirty="0"/>
            </a:br>
            <a:r>
              <a:rPr lang="it-IT" sz="4400" dirty="0"/>
              <a:t>Arrivederci Alla prossima volta</a:t>
            </a:r>
          </a:p>
        </p:txBody>
      </p:sp>
      <p:sp>
        <p:nvSpPr>
          <p:cNvPr id="16" name="Segnaposto testo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rtlCol="0"/>
          <a:lstStyle/>
          <a:p>
            <a:pPr rtl="0"/>
            <a:endParaRPr lang="it-IT"/>
          </a:p>
        </p:txBody>
      </p:sp>
    </p:spTree>
    <p:extLst>
      <p:ext uri="{BB962C8B-B14F-4D97-AF65-F5344CB8AC3E}">
        <p14:creationId xmlns:p14="http://schemas.microsoft.com/office/powerpoint/2010/main" val="391214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testo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rtlCol="0"/>
          <a:lstStyle/>
          <a:p>
            <a:pPr rtl="0"/>
            <a:endParaRPr lang="it-IT"/>
          </a:p>
        </p:txBody>
      </p:sp>
      <p:sp>
        <p:nvSpPr>
          <p:cNvPr id="15" name="Segnaposto testo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rtlCol="0"/>
          <a:lstStyle/>
          <a:p>
            <a:pPr rtl="0"/>
            <a:endParaRPr lang="it-IT" dirty="0"/>
          </a:p>
        </p:txBody>
      </p:sp>
      <p:sp>
        <p:nvSpPr>
          <p:cNvPr id="13" name="Titolo 12">
            <a:extLst>
              <a:ext uri="{FF2B5EF4-FFF2-40B4-BE49-F238E27FC236}">
                <a16:creationId xmlns:a16="http://schemas.microsoft.com/office/drawing/2014/main" id="{D7199992-58FE-4335-A811-6AFA96B5595D}"/>
              </a:ext>
            </a:extLst>
          </p:cNvPr>
          <p:cNvSpPr>
            <a:spLocks noGrp="1"/>
          </p:cNvSpPr>
          <p:nvPr>
            <p:ph type="title"/>
          </p:nvPr>
        </p:nvSpPr>
        <p:spPr/>
        <p:txBody>
          <a:bodyPr rtlCol="0">
            <a:noAutofit/>
          </a:bodyPr>
          <a:lstStyle/>
          <a:p>
            <a:pPr algn="ctr" rtl="0"/>
            <a:r>
              <a:rPr lang="it-IT" sz="7200" dirty="0"/>
              <a:t>Cosa sono le “linee guida EBA”?</a:t>
            </a:r>
          </a:p>
        </p:txBody>
      </p:sp>
      <p:sp>
        <p:nvSpPr>
          <p:cNvPr id="16" name="Segnaposto testo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rtlCol="0"/>
          <a:lstStyle/>
          <a:p>
            <a:pPr rtl="0"/>
            <a:endParaRPr lang="it-IT"/>
          </a:p>
        </p:txBody>
      </p:sp>
    </p:spTree>
    <p:extLst>
      <p:ext uri="{BB962C8B-B14F-4D97-AF65-F5344CB8AC3E}">
        <p14:creationId xmlns:p14="http://schemas.microsoft.com/office/powerpoint/2010/main" val="246807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a:xfrm>
            <a:off x="1559496" y="3563510"/>
            <a:ext cx="5013960" cy="2408917"/>
          </a:xfrm>
        </p:spPr>
        <p:txBody>
          <a:bodyPr rtlCol="0">
            <a:noAutofit/>
          </a:bodyPr>
          <a:lstStyle/>
          <a:p>
            <a:pPr algn="just" rtl="0"/>
            <a:r>
              <a:rPr lang="it-IT" sz="2000" dirty="0">
                <a:solidFill>
                  <a:srgbClr val="000099"/>
                </a:solidFill>
              </a:rPr>
              <a:t>Le Linee Guida in materia di concessione e monitoraggio del credito, predisposte dall’Autorità Bancaria Europea (EBA), sono entrate in vigore, per gli istituti di credito, dal 30/06/2021; le banche avranno tempo per adeguare i propri modelli di monitoraggio dei clienti fino al 30/06/2024.</a:t>
            </a:r>
          </a:p>
        </p:txBody>
      </p:sp>
      <p:sp>
        <p:nvSpPr>
          <p:cNvPr id="34" name="Segnaposto testo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rtlCol="0"/>
          <a:lstStyle/>
          <a:p>
            <a:pPr rtl="0"/>
            <a:endParaRPr lang="it-IT"/>
          </a:p>
        </p:txBody>
      </p:sp>
      <p:sp>
        <p:nvSpPr>
          <p:cNvPr id="13" name="Segnaposto contenuto 12">
            <a:extLst>
              <a:ext uri="{FF2B5EF4-FFF2-40B4-BE49-F238E27FC236}">
                <a16:creationId xmlns:a16="http://schemas.microsoft.com/office/drawing/2014/main" id="{556610ED-3E2D-4E6A-ABD0-150F203E6B46}"/>
              </a:ext>
            </a:extLst>
          </p:cNvPr>
          <p:cNvSpPr>
            <a:spLocks noGrp="1"/>
          </p:cNvSpPr>
          <p:nvPr>
            <p:ph sz="quarter" idx="19"/>
          </p:nvPr>
        </p:nvSpPr>
        <p:spPr/>
        <p:txBody>
          <a:bodyPr rtlCol="0">
            <a:normAutofit fontScale="92500" lnSpcReduction="20000"/>
          </a:bodyPr>
          <a:lstStyle/>
          <a:p>
            <a:pPr algn="just" rtl="0"/>
            <a:r>
              <a:rPr lang="it-IT" dirty="0"/>
              <a:t>Con la loro entrata in vigore, cambiano radicalmente i criteri per la concessione del credito; le imprese che vorranno ottenere credito bancario dovranno adeguarsi ai criteri ivi contenuti.</a:t>
            </a:r>
          </a:p>
        </p:txBody>
      </p:sp>
      <p:pic>
        <p:nvPicPr>
          <p:cNvPr id="39" name="Segnaposto immagine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egnaposto numero diapositiva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rtlCol="0"/>
          <a:lstStyle/>
          <a:p>
            <a:pPr rtl="0"/>
            <a:fld id="{4FAB73BC-B049-4115-A692-8D63A059BFB8}" type="slidenum">
              <a:rPr lang="it-IT" smtClean="0"/>
              <a:pPr rtl="0"/>
              <a:t>4</a:t>
            </a:fld>
            <a:endParaRPr lang="it-IT"/>
          </a:p>
        </p:txBody>
      </p:sp>
      <p:sp>
        <p:nvSpPr>
          <p:cNvPr id="32" name="Segnaposto testo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sp>
        <p:nvSpPr>
          <p:cNvPr id="40" name="Figura a mano libera: Forma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295620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testo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rtlCol="0"/>
          <a:lstStyle/>
          <a:p>
            <a:pPr rtl="0"/>
            <a:endParaRPr lang="it-IT"/>
          </a:p>
        </p:txBody>
      </p:sp>
      <p:sp>
        <p:nvSpPr>
          <p:cNvPr id="15" name="Segnaposto testo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rtlCol="0"/>
          <a:lstStyle/>
          <a:p>
            <a:pPr rtl="0"/>
            <a:endParaRPr lang="it-IT" dirty="0"/>
          </a:p>
        </p:txBody>
      </p:sp>
      <p:sp>
        <p:nvSpPr>
          <p:cNvPr id="13" name="Titolo 12">
            <a:extLst>
              <a:ext uri="{FF2B5EF4-FFF2-40B4-BE49-F238E27FC236}">
                <a16:creationId xmlns:a16="http://schemas.microsoft.com/office/drawing/2014/main" id="{D7199992-58FE-4335-A811-6AFA96B5595D}"/>
              </a:ext>
            </a:extLst>
          </p:cNvPr>
          <p:cNvSpPr>
            <a:spLocks noGrp="1"/>
          </p:cNvSpPr>
          <p:nvPr>
            <p:ph type="title"/>
          </p:nvPr>
        </p:nvSpPr>
        <p:spPr/>
        <p:txBody>
          <a:bodyPr rtlCol="0">
            <a:noAutofit/>
          </a:bodyPr>
          <a:lstStyle/>
          <a:p>
            <a:pPr algn="just" rtl="0"/>
            <a:r>
              <a:rPr lang="it-IT" sz="4400" dirty="0"/>
              <a:t>Perché l’entrata in vigore a regime delle linee guida EBA dovrebbe interessare i Commercialisti?</a:t>
            </a:r>
          </a:p>
        </p:txBody>
      </p:sp>
      <p:sp>
        <p:nvSpPr>
          <p:cNvPr id="16" name="Segnaposto testo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rtlCol="0"/>
          <a:lstStyle/>
          <a:p>
            <a:pPr rtl="0"/>
            <a:endParaRPr lang="it-IT"/>
          </a:p>
        </p:txBody>
      </p:sp>
    </p:spTree>
    <p:extLst>
      <p:ext uri="{BB962C8B-B14F-4D97-AF65-F5344CB8AC3E}">
        <p14:creationId xmlns:p14="http://schemas.microsoft.com/office/powerpoint/2010/main" val="306905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a:xfrm>
            <a:off x="1559496" y="3563510"/>
            <a:ext cx="5013960" cy="2408917"/>
          </a:xfrm>
        </p:spPr>
        <p:txBody>
          <a:bodyPr rtlCol="0">
            <a:noAutofit/>
          </a:bodyPr>
          <a:lstStyle/>
          <a:p>
            <a:pPr algn="just" rtl="0"/>
            <a:r>
              <a:rPr lang="it-IT" sz="2400" dirty="0">
                <a:solidFill>
                  <a:srgbClr val="000099"/>
                </a:solidFill>
              </a:rPr>
              <a:t>La risposta sta in un’altra domanda: chi è il primo soggetto a cui le imprese si rivolgeranno quando le banche, PER la concessione del credito, CHIEDERANNO LA conformità ai criteri delle linee guida EBA?</a:t>
            </a:r>
          </a:p>
        </p:txBody>
      </p:sp>
      <p:sp>
        <p:nvSpPr>
          <p:cNvPr id="34" name="Segnaposto testo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rtlCol="0"/>
          <a:lstStyle/>
          <a:p>
            <a:pPr rtl="0"/>
            <a:endParaRPr lang="it-IT"/>
          </a:p>
        </p:txBody>
      </p:sp>
      <p:sp>
        <p:nvSpPr>
          <p:cNvPr id="13" name="Segnaposto contenuto 12">
            <a:extLst>
              <a:ext uri="{FF2B5EF4-FFF2-40B4-BE49-F238E27FC236}">
                <a16:creationId xmlns:a16="http://schemas.microsoft.com/office/drawing/2014/main" id="{556610ED-3E2D-4E6A-ABD0-150F203E6B46}"/>
              </a:ext>
            </a:extLst>
          </p:cNvPr>
          <p:cNvSpPr>
            <a:spLocks noGrp="1"/>
          </p:cNvSpPr>
          <p:nvPr>
            <p:ph sz="quarter" idx="19"/>
          </p:nvPr>
        </p:nvSpPr>
        <p:spPr/>
        <p:txBody>
          <a:bodyPr rtlCol="0">
            <a:normAutofit lnSpcReduction="10000"/>
          </a:bodyPr>
          <a:lstStyle/>
          <a:p>
            <a:pPr algn="just" rtl="0"/>
            <a:r>
              <a:rPr lang="it-IT" sz="4000" dirty="0"/>
              <a:t>Ovvio: </a:t>
            </a:r>
          </a:p>
          <a:p>
            <a:pPr algn="just"/>
            <a:r>
              <a:rPr lang="it-IT" sz="4000" dirty="0"/>
              <a:t>per prima cosa, le imprese si recheranno dal proprio Commercialista.</a:t>
            </a:r>
          </a:p>
        </p:txBody>
      </p:sp>
      <p:pic>
        <p:nvPicPr>
          <p:cNvPr id="39" name="Segnaposto immagine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egnaposto numero diapositiva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rtlCol="0"/>
          <a:lstStyle/>
          <a:p>
            <a:pPr rtl="0"/>
            <a:fld id="{4FAB73BC-B049-4115-A692-8D63A059BFB8}" type="slidenum">
              <a:rPr lang="it-IT" smtClean="0"/>
              <a:pPr rtl="0"/>
              <a:t>6</a:t>
            </a:fld>
            <a:endParaRPr lang="it-IT"/>
          </a:p>
        </p:txBody>
      </p:sp>
      <p:sp>
        <p:nvSpPr>
          <p:cNvPr id="32" name="Segnaposto testo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sp>
        <p:nvSpPr>
          <p:cNvPr id="40" name="Figura a mano libera: Forma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336817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8329286" cy="6858000"/>
          </a:xfrm>
        </p:spPr>
      </p:pic>
      <p:sp>
        <p:nvSpPr>
          <p:cNvPr id="74" name="Segnaposto testo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rtlCol="0"/>
          <a:lstStyle/>
          <a:p>
            <a:pPr rtl="0"/>
            <a:endParaRPr lang="it-IT" dirty="0"/>
          </a:p>
        </p:txBody>
      </p:sp>
      <p:sp>
        <p:nvSpPr>
          <p:cNvPr id="43" name="Titolo 42">
            <a:extLst>
              <a:ext uri="{FF2B5EF4-FFF2-40B4-BE49-F238E27FC236}">
                <a16:creationId xmlns:a16="http://schemas.microsoft.com/office/drawing/2014/main" id="{CF39D3B5-ABDB-4DFF-8107-EF97569C9BBE}"/>
              </a:ext>
            </a:extLst>
          </p:cNvPr>
          <p:cNvSpPr>
            <a:spLocks noGrp="1"/>
          </p:cNvSpPr>
          <p:nvPr>
            <p:ph type="ctrTitle"/>
          </p:nvPr>
        </p:nvSpPr>
        <p:spPr>
          <a:xfrm>
            <a:off x="1257300" y="908720"/>
            <a:ext cx="4114800" cy="5034880"/>
          </a:xfrm>
        </p:spPr>
        <p:txBody>
          <a:bodyPr rtlCol="0"/>
          <a:lstStyle/>
          <a:p>
            <a:pPr algn="just"/>
            <a:r>
              <a:rPr lang="it-IT" dirty="0"/>
              <a:t>Cliente: </a:t>
            </a:r>
            <a:br>
              <a:rPr lang="it-IT" dirty="0"/>
            </a:br>
            <a:r>
              <a:rPr lang="it-IT" dirty="0"/>
              <a:t>«</a:t>
            </a:r>
            <a:r>
              <a:rPr lang="it-IT" cap="none" dirty="0"/>
              <a:t>Ma… Dottore… la banca mi chiede la garanzia, io gliela do’ e poi in ogni caso mi concedono il prestito, no? Ha sempre funzionato così, giusto?»</a:t>
            </a:r>
          </a:p>
        </p:txBody>
      </p:sp>
      <p:sp>
        <p:nvSpPr>
          <p:cNvPr id="44" name="Sottotitolo 43">
            <a:extLst>
              <a:ext uri="{FF2B5EF4-FFF2-40B4-BE49-F238E27FC236}">
                <a16:creationId xmlns:a16="http://schemas.microsoft.com/office/drawing/2014/main" id="{F522C824-2C48-4465-AABE-F46286D9ECD5}"/>
              </a:ext>
            </a:extLst>
          </p:cNvPr>
          <p:cNvSpPr>
            <a:spLocks noGrp="1"/>
          </p:cNvSpPr>
          <p:nvPr>
            <p:ph type="subTitle" idx="1"/>
          </p:nvPr>
        </p:nvSpPr>
        <p:spPr>
          <a:xfrm>
            <a:off x="7236129" y="609600"/>
            <a:ext cx="4876800" cy="1371602"/>
          </a:xfrm>
        </p:spPr>
        <p:txBody>
          <a:bodyPr rtlCol="0">
            <a:normAutofit/>
          </a:bodyPr>
          <a:lstStyle/>
          <a:p>
            <a:pPr algn="ctr" rtl="0"/>
            <a:r>
              <a:rPr lang="it-IT" sz="3500" dirty="0"/>
              <a:t>COMMERCIALISTA:</a:t>
            </a:r>
          </a:p>
          <a:p>
            <a:pPr rtl="0"/>
            <a:endParaRPr lang="it-IT" dirty="0"/>
          </a:p>
        </p:txBody>
      </p:sp>
      <p:sp>
        <p:nvSpPr>
          <p:cNvPr id="75" name="Segnaposto testo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rtlCol="0">
            <a:normAutofit fontScale="55000" lnSpcReduction="20000"/>
          </a:bodyPr>
          <a:lstStyle/>
          <a:p>
            <a:pPr rtl="0"/>
            <a:endParaRPr lang="it-IT"/>
          </a:p>
        </p:txBody>
      </p:sp>
      <p:sp>
        <p:nvSpPr>
          <p:cNvPr id="76" name="Segnaposto testo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rtlCol="0">
            <a:normAutofit fontScale="55000" lnSpcReduction="20000"/>
          </a:bodyPr>
          <a:lstStyle/>
          <a:p>
            <a:pPr rtl="0"/>
            <a:endParaRPr lang="it-IT"/>
          </a:p>
        </p:txBody>
      </p:sp>
      <p:sp>
        <p:nvSpPr>
          <p:cNvPr id="2" name="Sottotitolo 43">
            <a:extLst>
              <a:ext uri="{FF2B5EF4-FFF2-40B4-BE49-F238E27FC236}">
                <a16:creationId xmlns:a16="http://schemas.microsoft.com/office/drawing/2014/main" id="{BDD6717E-B084-467D-1B1B-1BC6B990E5C5}"/>
              </a:ext>
            </a:extLst>
          </p:cNvPr>
          <p:cNvSpPr txBox="1">
            <a:spLocks/>
          </p:cNvSpPr>
          <p:nvPr/>
        </p:nvSpPr>
        <p:spPr>
          <a:xfrm>
            <a:off x="7104112" y="2122508"/>
            <a:ext cx="4876800" cy="137160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it-IT" sz="3500" dirty="0"/>
              <a:t>NO.</a:t>
            </a:r>
          </a:p>
          <a:p>
            <a:pPr algn="ctr"/>
            <a:r>
              <a:rPr lang="it-IT" sz="3500" dirty="0"/>
              <a:t>Questo ragionamento ormai fa parte della preistoria. </a:t>
            </a:r>
          </a:p>
          <a:p>
            <a:endParaRPr lang="it-IT" dirty="0"/>
          </a:p>
        </p:txBody>
      </p:sp>
    </p:spTree>
    <p:extLst>
      <p:ext uri="{BB962C8B-B14F-4D97-AF65-F5344CB8AC3E}">
        <p14:creationId xmlns:p14="http://schemas.microsoft.com/office/powerpoint/2010/main" val="320284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p:txBody>
          <a:bodyPr rtlCol="0">
            <a:normAutofit fontScale="90000"/>
          </a:bodyPr>
          <a:lstStyle/>
          <a:p>
            <a:pPr rtl="0"/>
            <a:r>
              <a:rPr lang="it-IT" dirty="0">
                <a:solidFill>
                  <a:srgbClr val="003399"/>
                </a:solidFill>
              </a:rPr>
              <a:t>Vediamo cosa dicono le linee guida EBA in materia di prestiti a microimprese e piccole imprese…</a:t>
            </a:r>
          </a:p>
        </p:txBody>
      </p:sp>
      <p:sp>
        <p:nvSpPr>
          <p:cNvPr id="24" name="Segnaposto testo 23">
            <a:extLst>
              <a:ext uri="{FF2B5EF4-FFF2-40B4-BE49-F238E27FC236}">
                <a16:creationId xmlns:a16="http://schemas.microsoft.com/office/drawing/2014/main" id="{2BE63BA8-EAF4-4B88-8D23-BEF6AA60CC23}"/>
              </a:ext>
            </a:extLst>
          </p:cNvPr>
          <p:cNvSpPr>
            <a:spLocks noGrp="1"/>
          </p:cNvSpPr>
          <p:nvPr>
            <p:ph type="body" sz="quarter" idx="16"/>
          </p:nvPr>
        </p:nvSpPr>
        <p:spPr/>
        <p:txBody>
          <a:bodyPr rtlCol="0"/>
          <a:lstStyle/>
          <a:p>
            <a:pPr algn="l" rtl="0"/>
            <a:r>
              <a:rPr lang="it-IT" dirty="0"/>
              <a:t>Paragrafo 5.2.5</a:t>
            </a:r>
          </a:p>
        </p:txBody>
      </p:sp>
      <p:sp>
        <p:nvSpPr>
          <p:cNvPr id="23" name="Segnaposto contenuto 22">
            <a:extLst>
              <a:ext uri="{FF2B5EF4-FFF2-40B4-BE49-F238E27FC236}">
                <a16:creationId xmlns:a16="http://schemas.microsoft.com/office/drawing/2014/main" id="{2F8BDB9A-6E49-4052-924A-83FDD2B0A487}"/>
              </a:ext>
            </a:extLst>
          </p:cNvPr>
          <p:cNvSpPr>
            <a:spLocks noGrp="1"/>
          </p:cNvSpPr>
          <p:nvPr>
            <p:ph sz="quarter" idx="22"/>
          </p:nvPr>
        </p:nvSpPr>
        <p:spPr>
          <a:xfrm>
            <a:off x="6528048" y="3144267"/>
            <a:ext cx="5392925" cy="914490"/>
          </a:xfrm>
        </p:spPr>
        <p:txBody>
          <a:bodyPr rtlCol="0"/>
          <a:lstStyle/>
          <a:p>
            <a:pPr algn="just" rtl="0"/>
            <a:r>
              <a:rPr lang="it-IT" dirty="0">
                <a:solidFill>
                  <a:schemeClr val="accent5"/>
                </a:solidFill>
              </a:rPr>
              <a:t>Nel valutare il merito creditizio del cliente, gli enti dovrebbero porre enfasi </a:t>
            </a:r>
            <a:r>
              <a:rPr lang="it-IT" b="1" dirty="0">
                <a:solidFill>
                  <a:schemeClr val="accent5"/>
                </a:solidFill>
              </a:rPr>
              <a:t>su una stima realistica e sostenibile del reddito e del flusso di cassa futuro del cliente, e non sulla garanzia reale disponibile. La garanzia reale non dovrebbe essere di per sé un criterio dominante per l’approvazione di un finanziamento e non può di per sé giustificare l’approvazione di un contratto di prestito. La garanzia reale dovrebbe essere considerata la seconda via d’uscita dell’ente in caso di default o di deterioramento significativo del profilo di rischio e non la fonte primaria di rimborso</a:t>
            </a:r>
            <a:r>
              <a:rPr lang="it-IT" dirty="0">
                <a:solidFill>
                  <a:schemeClr val="accent5"/>
                </a:solidFill>
              </a:rPr>
              <a:t>, ad eccezione di quando il contratto di prestito prevede che il rimborso del prestito si basi sulla vendita dell’immobile dato in garanzia o sulla liquidità fornita a garanzia.</a:t>
            </a:r>
          </a:p>
        </p:txBody>
      </p:sp>
      <p:sp>
        <p:nvSpPr>
          <p:cNvPr id="25" name="Segnaposto testo 24">
            <a:extLst>
              <a:ext uri="{FF2B5EF4-FFF2-40B4-BE49-F238E27FC236}">
                <a16:creationId xmlns:a16="http://schemas.microsoft.com/office/drawing/2014/main" id="{34818BA8-E954-4497-B8B9-B67D92F6032D}"/>
              </a:ext>
            </a:extLst>
          </p:cNvPr>
          <p:cNvSpPr>
            <a:spLocks noGrp="1"/>
          </p:cNvSpPr>
          <p:nvPr>
            <p:ph type="body" sz="quarter" idx="23"/>
          </p:nvPr>
        </p:nvSpPr>
        <p:spPr>
          <a:xfrm>
            <a:off x="547784" y="3770551"/>
            <a:ext cx="4023360" cy="424732"/>
          </a:xfrm>
        </p:spPr>
        <p:txBody>
          <a:bodyPr rtlCol="0"/>
          <a:lstStyle/>
          <a:p>
            <a:pPr algn="just" rtl="0"/>
            <a:r>
              <a:rPr lang="it-IT" dirty="0"/>
              <a:t>Punto 120: le garanzie non bastano!</a:t>
            </a:r>
          </a:p>
        </p:txBody>
      </p:sp>
      <p:sp>
        <p:nvSpPr>
          <p:cNvPr id="3" name="Segnaposto numero diapositiva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rtlCol="0"/>
          <a:lstStyle/>
          <a:p>
            <a:pPr rtl="0"/>
            <a:fld id="{4FAB73BC-B049-4115-A692-8D63A059BFB8}" type="slidenum">
              <a:rPr lang="it-IT" smtClean="0"/>
              <a:pPr rtl="0"/>
              <a:t>8</a:t>
            </a:fld>
            <a:endParaRPr lang="it-IT"/>
          </a:p>
        </p:txBody>
      </p:sp>
      <p:sp>
        <p:nvSpPr>
          <p:cNvPr id="34" name="Segnaposto contenuto 33">
            <a:extLst>
              <a:ext uri="{FF2B5EF4-FFF2-40B4-BE49-F238E27FC236}">
                <a16:creationId xmlns:a16="http://schemas.microsoft.com/office/drawing/2014/main" id="{38AA8C13-AFD3-4C46-AEA7-67BEBF73986D}"/>
              </a:ext>
            </a:extLst>
          </p:cNvPr>
          <p:cNvSpPr>
            <a:spLocks noGrp="1"/>
          </p:cNvSpPr>
          <p:nvPr>
            <p:ph sz="quarter" idx="25"/>
          </p:nvPr>
        </p:nvSpPr>
        <p:spPr/>
        <p:txBody>
          <a:bodyPr rtlCol="0"/>
          <a:lstStyle/>
          <a:p>
            <a:pPr algn="just" rtl="0"/>
            <a:r>
              <a:rPr lang="it-IT" b="1" dirty="0">
                <a:solidFill>
                  <a:srgbClr val="87175F"/>
                </a:solidFill>
              </a:rPr>
              <a:t>Nel valutare la posizione finanziaria dei clienti, gli enti dovrebbero valutare la sostenibilità e la fattibilità della futura capacità di rimborso in condizioni potenzialmente avverse pertinenti per il tipo e la finalità del prestito e che possono verificarsi nel corso della durata del contratto di prestito. </a:t>
            </a:r>
            <a:r>
              <a:rPr lang="it-IT" dirty="0">
                <a:solidFill>
                  <a:srgbClr val="87175F"/>
                </a:solidFill>
              </a:rPr>
              <a:t>Tali eventi possono comprendere una riduzione del reddito e di altri flussi di cassa, un aumento dei tassi di interesse, un ammortamento negativo del prestito, pagamenti differiti del capitale o degli interessi, un deterioramento delle condizioni di mercato e operative per il cliente e variazioni dei tassi di cambio, se del caso.</a:t>
            </a:r>
          </a:p>
        </p:txBody>
      </p:sp>
      <p:sp>
        <p:nvSpPr>
          <p:cNvPr id="4" name="Segnaposto testo 3">
            <a:extLst>
              <a:ext uri="{FF2B5EF4-FFF2-40B4-BE49-F238E27FC236}">
                <a16:creationId xmlns:a16="http://schemas.microsoft.com/office/drawing/2014/main" id="{B9105FAE-96F0-43A6-B386-AAE4E62C6E85}"/>
              </a:ext>
            </a:extLst>
          </p:cNvPr>
          <p:cNvSpPr>
            <a:spLocks noGrp="1"/>
          </p:cNvSpPr>
          <p:nvPr>
            <p:ph type="body" sz="quarter" idx="26"/>
          </p:nvPr>
        </p:nvSpPr>
        <p:spPr/>
        <p:txBody>
          <a:bodyPr rtlCol="0"/>
          <a:lstStyle/>
          <a:p>
            <a:pPr algn="just" rtl="0"/>
            <a:r>
              <a:rPr lang="it-IT" dirty="0"/>
              <a:t>Punto 131: vanno valutate le condizioni potenzialmente avverse</a:t>
            </a:r>
          </a:p>
        </p:txBody>
      </p:sp>
      <p:sp>
        <p:nvSpPr>
          <p:cNvPr id="29" name="Segnaposto testo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cxnSp>
        <p:nvCxnSpPr>
          <p:cNvPr id="38" name="Connettore diritto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17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94C582A2-A406-4C9B-A3DA-BA4EECAB37AC}"/>
              </a:ext>
            </a:extLst>
          </p:cNvPr>
          <p:cNvSpPr>
            <a:spLocks noGrp="1"/>
          </p:cNvSpPr>
          <p:nvPr>
            <p:ph type="title"/>
          </p:nvPr>
        </p:nvSpPr>
        <p:spPr/>
        <p:txBody>
          <a:bodyPr rtlCol="0">
            <a:normAutofit fontScale="90000"/>
          </a:bodyPr>
          <a:lstStyle/>
          <a:p>
            <a:pPr rtl="0"/>
            <a:r>
              <a:rPr lang="it-IT" dirty="0">
                <a:solidFill>
                  <a:srgbClr val="003399"/>
                </a:solidFill>
              </a:rPr>
              <a:t>Vediamo cosa dicono le linee guida EBA in materia di prestiti a microimprese e piccole imprese…</a:t>
            </a:r>
          </a:p>
        </p:txBody>
      </p:sp>
      <p:sp>
        <p:nvSpPr>
          <p:cNvPr id="24" name="Segnaposto testo 23">
            <a:extLst>
              <a:ext uri="{FF2B5EF4-FFF2-40B4-BE49-F238E27FC236}">
                <a16:creationId xmlns:a16="http://schemas.microsoft.com/office/drawing/2014/main" id="{2BE63BA8-EAF4-4B88-8D23-BEF6AA60CC23}"/>
              </a:ext>
            </a:extLst>
          </p:cNvPr>
          <p:cNvSpPr>
            <a:spLocks noGrp="1"/>
          </p:cNvSpPr>
          <p:nvPr>
            <p:ph type="body" sz="quarter" idx="16"/>
          </p:nvPr>
        </p:nvSpPr>
        <p:spPr/>
        <p:txBody>
          <a:bodyPr rtlCol="0"/>
          <a:lstStyle/>
          <a:p>
            <a:pPr algn="l" rtl="0"/>
            <a:r>
              <a:rPr lang="it-IT" dirty="0"/>
              <a:t>Paragrafo 5.2.5</a:t>
            </a:r>
          </a:p>
        </p:txBody>
      </p:sp>
      <p:sp>
        <p:nvSpPr>
          <p:cNvPr id="3" name="Segnaposto numero diapositiva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rtlCol="0"/>
          <a:lstStyle/>
          <a:p>
            <a:pPr rtl="0"/>
            <a:fld id="{4FAB73BC-B049-4115-A692-8D63A059BFB8}" type="slidenum">
              <a:rPr lang="it-IT" smtClean="0"/>
              <a:pPr rtl="0"/>
              <a:t>9</a:t>
            </a:fld>
            <a:endParaRPr lang="it-IT"/>
          </a:p>
        </p:txBody>
      </p:sp>
      <p:sp>
        <p:nvSpPr>
          <p:cNvPr id="4" name="Segnaposto testo 3">
            <a:extLst>
              <a:ext uri="{FF2B5EF4-FFF2-40B4-BE49-F238E27FC236}">
                <a16:creationId xmlns:a16="http://schemas.microsoft.com/office/drawing/2014/main" id="{B9105FAE-96F0-43A6-B386-AAE4E62C6E85}"/>
              </a:ext>
            </a:extLst>
          </p:cNvPr>
          <p:cNvSpPr>
            <a:spLocks noGrp="1"/>
          </p:cNvSpPr>
          <p:nvPr>
            <p:ph type="body" sz="quarter" idx="26"/>
          </p:nvPr>
        </p:nvSpPr>
        <p:spPr>
          <a:xfrm>
            <a:off x="693060" y="3698695"/>
            <a:ext cx="2956560" cy="424732"/>
          </a:xfrm>
        </p:spPr>
        <p:txBody>
          <a:bodyPr rtlCol="0"/>
          <a:lstStyle/>
          <a:p>
            <a:pPr algn="just" rtl="0"/>
            <a:r>
              <a:rPr lang="it-IT" dirty="0"/>
              <a:t>Punto 129:</a:t>
            </a:r>
          </a:p>
        </p:txBody>
      </p:sp>
      <p:sp>
        <p:nvSpPr>
          <p:cNvPr id="29" name="Segnaposto testo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cxnSp>
        <p:nvCxnSpPr>
          <p:cNvPr id="38" name="Connettore diritto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Segnaposto contenuto 6">
            <a:extLst>
              <a:ext uri="{FF2B5EF4-FFF2-40B4-BE49-F238E27FC236}">
                <a16:creationId xmlns:a16="http://schemas.microsoft.com/office/drawing/2014/main" id="{4AB2D24E-E4B0-4A10-A964-7DAC5519CE0F}"/>
              </a:ext>
            </a:extLst>
          </p:cNvPr>
          <p:cNvSpPr>
            <a:spLocks noGrp="1"/>
          </p:cNvSpPr>
          <p:nvPr>
            <p:ph sz="quarter" idx="25"/>
          </p:nvPr>
        </p:nvSpPr>
        <p:spPr>
          <a:xfrm>
            <a:off x="5586454" y="3666756"/>
            <a:ext cx="6514359" cy="914490"/>
          </a:xfrm>
        </p:spPr>
        <p:txBody>
          <a:bodyPr/>
          <a:lstStyle/>
          <a:p>
            <a:pPr algn="just"/>
            <a:r>
              <a:rPr lang="it-IT" sz="2000" dirty="0">
                <a:solidFill>
                  <a:srgbClr val="87175F"/>
                </a:solidFill>
              </a:rPr>
              <a:t>Gli enti dovrebbero assicurare che le proiezioni finanziarie nell’analisi siano realistiche e ragionevoli, e in linea con le previsioni economiche e di mercato dell’ente (...) </a:t>
            </a:r>
            <a:r>
              <a:rPr lang="it-IT" sz="2000" b="1" dirty="0">
                <a:solidFill>
                  <a:srgbClr val="87175F"/>
                </a:solidFill>
              </a:rPr>
              <a:t>Laddove nutrano timori sostanziali riguardo all’affidabilità di tali proiezioni finanziarie, gli enti dovrebbero effettuare le proprie proiezioni sulla posizione finanziaria dei clienti e, se del caso, utilizzarle per mettere in discussione le proiezioni fornite da questi ultimi.</a:t>
            </a:r>
          </a:p>
        </p:txBody>
      </p:sp>
    </p:spTree>
    <p:extLst>
      <p:ext uri="{BB962C8B-B14F-4D97-AF65-F5344CB8AC3E}">
        <p14:creationId xmlns:p14="http://schemas.microsoft.com/office/powerpoint/2010/main" val="1075090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42570279_TF89082059" id="{0623B0B3-6FE1-4340-8CC6-24BF6CF09B81}" vid="{AD8BE5D1-B07B-47BA-AC7B-4568F17EF6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2.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squadrata classica moderna</Template>
  <TotalTime>172</TotalTime>
  <Words>1525</Words>
  <Application>Microsoft Office PowerPoint</Application>
  <PresentationFormat>Widescreen</PresentationFormat>
  <Paragraphs>128</Paragraphs>
  <Slides>26</Slides>
  <Notes>25</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26</vt:i4>
      </vt:variant>
    </vt:vector>
  </HeadingPairs>
  <TitlesOfParts>
    <vt:vector size="35" baseType="lpstr">
      <vt:lpstr>Arial</vt:lpstr>
      <vt:lpstr>Calibri</vt:lpstr>
      <vt:lpstr>Lucida Sans Unicode</vt:lpstr>
      <vt:lpstr>Tahoma</vt:lpstr>
      <vt:lpstr>Tw Cen MT</vt:lpstr>
      <vt:lpstr>Tw Cen MT Condensed</vt:lpstr>
      <vt:lpstr>Wingdings 3</vt:lpstr>
      <vt:lpstr>ModernClassicBlock-3</vt:lpstr>
      <vt:lpstr>Office Theme</vt:lpstr>
      <vt:lpstr>ADC CAFFE‘</vt:lpstr>
      <vt:lpstr>IL BUSINESS PLAN: </vt:lpstr>
      <vt:lpstr>Cosa sono le “linee guida EBA”?</vt:lpstr>
      <vt:lpstr>Le Linee Guida in materia di concessione e monitoraggio del credito, predisposte dall’Autorità Bancaria Europea (EBA), sono entrate in vigore, per gli istituti di credito, dal 30/06/2021; le banche avranno tempo per adeguare i propri modelli di monitoraggio dei clienti fino al 30/06/2024.</vt:lpstr>
      <vt:lpstr>Perché l’entrata in vigore a regime delle linee guida EBA dovrebbe interessare i Commercialisti?</vt:lpstr>
      <vt:lpstr>La risposta sta in un’altra domanda: chi è il primo soggetto a cui le imprese si rivolgeranno quando le banche, PER la concessione del credito, CHIEDERANNO LA conformità ai criteri delle linee guida EBA?</vt:lpstr>
      <vt:lpstr>Cliente:  «Ma… Dottore… la banca mi chiede la garanzia, io gliela do’ e poi in ogni caso mi concedono il prestito, no? Ha sempre funzionato così, giusto?»</vt:lpstr>
      <vt:lpstr>Vediamo cosa dicono le linee guida EBA in materia di prestiti a microimprese e piccole imprese…</vt:lpstr>
      <vt:lpstr>Vediamo cosa dicono le linee guida EBA in materia di prestiti a microimprese e piccole imprese…</vt:lpstr>
      <vt:lpstr>Vediamo cosa dicono le linee guida EBA in materia di prestiti a microimprese e piccole imprese…</vt:lpstr>
      <vt:lpstr>Cliente:  «E se non faccio il business plan? Cosa succede?»</vt:lpstr>
      <vt:lpstr>Il business plan redatto dalla banca avrà lo stesso potere informativo di quello fatto da chi QUELl’azienda la conosce bene? </vt:lpstr>
      <vt:lpstr>RISPOSTA:  no.</vt:lpstr>
      <vt:lpstr>Cliente:  «ho  bisogno  di credito per far crescere la mia azienda…»</vt:lpstr>
      <vt:lpstr>Cliente:  «Insomma: l’ennesimo adempimento inutile?»</vt:lpstr>
      <vt:lpstr>Il tempo del credito concesso solo in seguito al rilascio di garanzie è finito. Oggi la credibilita’ del cliente passa dalla redazione del  Business Plan.  </vt:lpstr>
      <vt:lpstr>I Commercialisti vogliono farsi sfuggire quest’opportunità?</vt:lpstr>
      <vt:lpstr>Ma il Business Plan è solo numerico?  NO.</vt:lpstr>
      <vt:lpstr>Come va scritto il Business Plan?</vt:lpstr>
      <vt:lpstr> E sul piano numerico? </vt:lpstr>
      <vt:lpstr> 1) l’analisi  dei dati storici </vt:lpstr>
      <vt:lpstr> 2) L’ANDAMENTO DEI RAPPORTI BANCARI</vt:lpstr>
      <vt:lpstr> 3) l’analisi prospettica</vt:lpstr>
      <vt:lpstr> 4) lo stress test</vt:lpstr>
      <vt:lpstr> 5) gli allegati</vt:lpstr>
      <vt:lpstr>GRAZIE PER L’ATTENZIONE! Arrivederci Alla prossima volta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 </dc:title>
  <dc:creator>utente01</dc:creator>
  <cp:lastModifiedBy>utente01</cp:lastModifiedBy>
  <cp:revision>17</cp:revision>
  <dcterms:created xsi:type="dcterms:W3CDTF">2024-01-12T15:24:15Z</dcterms:created>
  <dcterms:modified xsi:type="dcterms:W3CDTF">2024-01-12T18:16:26Z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